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29"/>
  </p:notesMasterIdLst>
  <p:sldIdLst>
    <p:sldId id="264" r:id="rId5"/>
    <p:sldId id="257" r:id="rId6"/>
    <p:sldId id="267" r:id="rId7"/>
    <p:sldId id="268" r:id="rId8"/>
    <p:sldId id="269" r:id="rId9"/>
    <p:sldId id="270" r:id="rId10"/>
    <p:sldId id="290" r:id="rId11"/>
    <p:sldId id="291" r:id="rId12"/>
    <p:sldId id="301" r:id="rId13"/>
    <p:sldId id="302" r:id="rId14"/>
    <p:sldId id="303" r:id="rId15"/>
    <p:sldId id="259" r:id="rId16"/>
    <p:sldId id="299" r:id="rId17"/>
    <p:sldId id="300" r:id="rId18"/>
    <p:sldId id="277" r:id="rId19"/>
    <p:sldId id="283" r:id="rId20"/>
    <p:sldId id="284" r:id="rId21"/>
    <p:sldId id="286" r:id="rId22"/>
    <p:sldId id="287" r:id="rId23"/>
    <p:sldId id="297" r:id="rId24"/>
    <p:sldId id="298" r:id="rId25"/>
    <p:sldId id="296" r:id="rId26"/>
    <p:sldId id="289"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6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64" autoAdjust="0"/>
  </p:normalViewPr>
  <p:slideViewPr>
    <p:cSldViewPr>
      <p:cViewPr varScale="1">
        <p:scale>
          <a:sx n="104" d="100"/>
          <a:sy n="104" d="100"/>
        </p:scale>
        <p:origin x="834" y="114"/>
      </p:cViewPr>
      <p:guideLst>
        <p:guide orient="horz" pos="2160"/>
        <p:guide pos="3840"/>
        <p:guide orient="horz" pos="3656"/>
      </p:guideLst>
    </p:cSldViewPr>
  </p:slid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l, Jacob" userId="3cc88115-c5c4-41e4-a22c-066aeb64cfaa" providerId="ADAL" clId="{8298F84E-5B8B-4296-8746-73E552D92926}"/>
    <pc:docChg chg="custSel addSld delSld modSld">
      <pc:chgData name="Hill, Jacob" userId="3cc88115-c5c4-41e4-a22c-066aeb64cfaa" providerId="ADAL" clId="{8298F84E-5B8B-4296-8746-73E552D92926}" dt="2025-02-27T15:03:03.526" v="687" actId="313"/>
      <pc:docMkLst>
        <pc:docMk/>
      </pc:docMkLst>
      <pc:sldChg chg="modSp mod">
        <pc:chgData name="Hill, Jacob" userId="3cc88115-c5c4-41e4-a22c-066aeb64cfaa" providerId="ADAL" clId="{8298F84E-5B8B-4296-8746-73E552D92926}" dt="2025-02-26T19:21:19.312" v="583" actId="1076"/>
        <pc:sldMkLst>
          <pc:docMk/>
          <pc:sldMk cId="3147747219" sldId="257"/>
        </pc:sldMkLst>
        <pc:spChg chg="mod">
          <ac:chgData name="Hill, Jacob" userId="3cc88115-c5c4-41e4-a22c-066aeb64cfaa" providerId="ADAL" clId="{8298F84E-5B8B-4296-8746-73E552D92926}" dt="2025-02-26T19:21:19.312" v="583" actId="1076"/>
          <ac:spMkLst>
            <pc:docMk/>
            <pc:sldMk cId="3147747219" sldId="257"/>
            <ac:spMk id="2" creationId="{CCCDB682-ACF8-BBB1-7022-D9D0C321342C}"/>
          </ac:spMkLst>
        </pc:spChg>
      </pc:sldChg>
      <pc:sldChg chg="delSp modSp add mod">
        <pc:chgData name="Hill, Jacob" userId="3cc88115-c5c4-41e4-a22c-066aeb64cfaa" providerId="ADAL" clId="{8298F84E-5B8B-4296-8746-73E552D92926}" dt="2025-02-27T14:40:59.717" v="607" actId="2"/>
        <pc:sldMkLst>
          <pc:docMk/>
          <pc:sldMk cId="0" sldId="259"/>
        </pc:sldMkLst>
        <pc:spChg chg="mod">
          <ac:chgData name="Hill, Jacob" userId="3cc88115-c5c4-41e4-a22c-066aeb64cfaa" providerId="ADAL" clId="{8298F84E-5B8B-4296-8746-73E552D92926}" dt="2025-02-26T19:20:26.847" v="576" actId="255"/>
          <ac:spMkLst>
            <pc:docMk/>
            <pc:sldMk cId="0" sldId="259"/>
            <ac:spMk id="23" creationId="{00000000-0000-0000-0000-000000000000}"/>
          </ac:spMkLst>
        </pc:spChg>
        <pc:spChg chg="mod">
          <ac:chgData name="Hill, Jacob" userId="3cc88115-c5c4-41e4-a22c-066aeb64cfaa" providerId="ADAL" clId="{8298F84E-5B8B-4296-8746-73E552D92926}" dt="2025-02-24T20:54:19.148" v="283" actId="20577"/>
          <ac:spMkLst>
            <pc:docMk/>
            <pc:sldMk cId="0" sldId="259"/>
            <ac:spMk id="32" creationId="{00000000-0000-0000-0000-000000000000}"/>
          </ac:spMkLst>
        </pc:spChg>
        <pc:spChg chg="mod">
          <ac:chgData name="Hill, Jacob" userId="3cc88115-c5c4-41e4-a22c-066aeb64cfaa" providerId="ADAL" clId="{8298F84E-5B8B-4296-8746-73E552D92926}" dt="2025-02-27T14:40:59.717" v="607" actId="2"/>
          <ac:spMkLst>
            <pc:docMk/>
            <pc:sldMk cId="0" sldId="259"/>
            <ac:spMk id="45" creationId="{7CDADED6-D68D-A0F2-A6B4-DFFCE334D255}"/>
          </ac:spMkLst>
        </pc:spChg>
      </pc:sldChg>
      <pc:sldChg chg="modSp mod">
        <pc:chgData name="Hill, Jacob" userId="3cc88115-c5c4-41e4-a22c-066aeb64cfaa" providerId="ADAL" clId="{8298F84E-5B8B-4296-8746-73E552D92926}" dt="2025-02-27T14:40:53.221" v="604" actId="2"/>
        <pc:sldMkLst>
          <pc:docMk/>
          <pc:sldMk cId="2424268895" sldId="264"/>
        </pc:sldMkLst>
        <pc:spChg chg="mod">
          <ac:chgData name="Hill, Jacob" userId="3cc88115-c5c4-41e4-a22c-066aeb64cfaa" providerId="ADAL" clId="{8298F84E-5B8B-4296-8746-73E552D92926}" dt="2025-02-26T19:21:35.848" v="587" actId="1076"/>
          <ac:spMkLst>
            <pc:docMk/>
            <pc:sldMk cId="2424268895" sldId="264"/>
            <ac:spMk id="10" creationId="{C6AE7CD0-71E0-EC66-8320-39F80713E5A9}"/>
          </ac:spMkLst>
        </pc:spChg>
        <pc:spChg chg="mod">
          <ac:chgData name="Hill, Jacob" userId="3cc88115-c5c4-41e4-a22c-066aeb64cfaa" providerId="ADAL" clId="{8298F84E-5B8B-4296-8746-73E552D92926}" dt="2025-02-27T14:40:53.221" v="604" actId="2"/>
          <ac:spMkLst>
            <pc:docMk/>
            <pc:sldMk cId="2424268895" sldId="264"/>
            <ac:spMk id="12" creationId="{9B2E3DF0-43F9-7679-BD6A-A874A3BEC4AA}"/>
          </ac:spMkLst>
        </pc:spChg>
      </pc:sldChg>
      <pc:sldChg chg="del">
        <pc:chgData name="Hill, Jacob" userId="3cc88115-c5c4-41e4-a22c-066aeb64cfaa" providerId="ADAL" clId="{8298F84E-5B8B-4296-8746-73E552D92926}" dt="2025-02-24T21:18:02.005" v="351" actId="47"/>
        <pc:sldMkLst>
          <pc:docMk/>
          <pc:sldMk cId="1201691030" sldId="266"/>
        </pc:sldMkLst>
      </pc:sldChg>
      <pc:sldChg chg="modSp mod">
        <pc:chgData name="Hill, Jacob" userId="3cc88115-c5c4-41e4-a22c-066aeb64cfaa" providerId="ADAL" clId="{8298F84E-5B8B-4296-8746-73E552D92926}" dt="2025-02-26T19:21:13.512" v="582" actId="1076"/>
        <pc:sldMkLst>
          <pc:docMk/>
          <pc:sldMk cId="2182322458" sldId="267"/>
        </pc:sldMkLst>
        <pc:spChg chg="mod">
          <ac:chgData name="Hill, Jacob" userId="3cc88115-c5c4-41e4-a22c-066aeb64cfaa" providerId="ADAL" clId="{8298F84E-5B8B-4296-8746-73E552D92926}" dt="2025-02-26T19:21:13.512" v="582" actId="1076"/>
          <ac:spMkLst>
            <pc:docMk/>
            <pc:sldMk cId="2182322458" sldId="267"/>
            <ac:spMk id="2" creationId="{4CFB8FF8-1C4F-3F7D-DB73-04C86517869A}"/>
          </ac:spMkLst>
        </pc:spChg>
        <pc:spChg chg="mod">
          <ac:chgData name="Hill, Jacob" userId="3cc88115-c5c4-41e4-a22c-066aeb64cfaa" providerId="ADAL" clId="{8298F84E-5B8B-4296-8746-73E552D92926}" dt="2025-02-19T18:23:40.218" v="4" actId="12"/>
          <ac:spMkLst>
            <pc:docMk/>
            <pc:sldMk cId="2182322458" sldId="267"/>
            <ac:spMk id="3" creationId="{2EA68732-A72F-5CCD-8F4A-BC2888872A08}"/>
          </ac:spMkLst>
        </pc:spChg>
      </pc:sldChg>
      <pc:sldChg chg="modSp mod">
        <pc:chgData name="Hill, Jacob" userId="3cc88115-c5c4-41e4-a22c-066aeb64cfaa" providerId="ADAL" clId="{8298F84E-5B8B-4296-8746-73E552D92926}" dt="2025-02-26T19:21:08.327" v="581" actId="1076"/>
        <pc:sldMkLst>
          <pc:docMk/>
          <pc:sldMk cId="1259416027" sldId="268"/>
        </pc:sldMkLst>
        <pc:spChg chg="mod">
          <ac:chgData name="Hill, Jacob" userId="3cc88115-c5c4-41e4-a22c-066aeb64cfaa" providerId="ADAL" clId="{8298F84E-5B8B-4296-8746-73E552D92926}" dt="2025-02-26T19:21:08.327" v="581" actId="1076"/>
          <ac:spMkLst>
            <pc:docMk/>
            <pc:sldMk cId="1259416027" sldId="268"/>
            <ac:spMk id="2" creationId="{568F1BA8-8901-4730-A62F-B5CD5F504A27}"/>
          </ac:spMkLst>
        </pc:spChg>
      </pc:sldChg>
      <pc:sldChg chg="addSp delSp modSp mod">
        <pc:chgData name="Hill, Jacob" userId="3cc88115-c5c4-41e4-a22c-066aeb64cfaa" providerId="ADAL" clId="{8298F84E-5B8B-4296-8746-73E552D92926}" dt="2025-02-26T19:21:01.784" v="580" actId="1076"/>
        <pc:sldMkLst>
          <pc:docMk/>
          <pc:sldMk cId="810077643" sldId="269"/>
        </pc:sldMkLst>
        <pc:spChg chg="mod">
          <ac:chgData name="Hill, Jacob" userId="3cc88115-c5c4-41e4-a22c-066aeb64cfaa" providerId="ADAL" clId="{8298F84E-5B8B-4296-8746-73E552D92926}" dt="2025-02-26T19:21:01.784" v="580" actId="1076"/>
          <ac:spMkLst>
            <pc:docMk/>
            <pc:sldMk cId="810077643" sldId="269"/>
            <ac:spMk id="2" creationId="{A1073048-8C91-8415-E81A-4F1421C7BAB7}"/>
          </ac:spMkLst>
        </pc:spChg>
        <pc:spChg chg="mod">
          <ac:chgData name="Hill, Jacob" userId="3cc88115-c5c4-41e4-a22c-066aeb64cfaa" providerId="ADAL" clId="{8298F84E-5B8B-4296-8746-73E552D92926}" dt="2025-02-24T20:40:18.639" v="79" actId="20577"/>
          <ac:spMkLst>
            <pc:docMk/>
            <pc:sldMk cId="810077643" sldId="269"/>
            <ac:spMk id="3" creationId="{E6554D63-8BE0-DCDA-834E-ED3E1DAF24BA}"/>
          </ac:spMkLst>
        </pc:spChg>
        <pc:picChg chg="add mod">
          <ac:chgData name="Hill, Jacob" userId="3cc88115-c5c4-41e4-a22c-066aeb64cfaa" providerId="ADAL" clId="{8298F84E-5B8B-4296-8746-73E552D92926}" dt="2025-02-25T12:43:44.975" v="373" actId="1076"/>
          <ac:picMkLst>
            <pc:docMk/>
            <pc:sldMk cId="810077643" sldId="269"/>
            <ac:picMk id="7" creationId="{A8594F33-4CDC-BECC-6F27-5C9DD30776BA}"/>
          </ac:picMkLst>
        </pc:picChg>
      </pc:sldChg>
      <pc:sldChg chg="modSp mod">
        <pc:chgData name="Hill, Jacob" userId="3cc88115-c5c4-41e4-a22c-066aeb64cfaa" providerId="ADAL" clId="{8298F84E-5B8B-4296-8746-73E552D92926}" dt="2025-02-26T19:18:18.072" v="558" actId="113"/>
        <pc:sldMkLst>
          <pc:docMk/>
          <pc:sldMk cId="3262858794" sldId="270"/>
        </pc:sldMkLst>
        <pc:spChg chg="mod">
          <ac:chgData name="Hill, Jacob" userId="3cc88115-c5c4-41e4-a22c-066aeb64cfaa" providerId="ADAL" clId="{8298F84E-5B8B-4296-8746-73E552D92926}" dt="2025-02-26T19:18:18.072" v="558" actId="113"/>
          <ac:spMkLst>
            <pc:docMk/>
            <pc:sldMk cId="3262858794" sldId="270"/>
            <ac:spMk id="2" creationId="{C82EE78E-BE0F-945E-F74A-77A77749372A}"/>
          </ac:spMkLst>
        </pc:spChg>
        <pc:spChg chg="mod">
          <ac:chgData name="Hill, Jacob" userId="3cc88115-c5c4-41e4-a22c-066aeb64cfaa" providerId="ADAL" clId="{8298F84E-5B8B-4296-8746-73E552D92926}" dt="2025-02-24T21:15:51.930" v="350" actId="20577"/>
          <ac:spMkLst>
            <pc:docMk/>
            <pc:sldMk cId="3262858794" sldId="270"/>
            <ac:spMk id="3" creationId="{6141F287-AAB4-124F-B065-ED7F123A00AB}"/>
          </ac:spMkLst>
        </pc:spChg>
      </pc:sldChg>
      <pc:sldChg chg="modSp del mod">
        <pc:chgData name="Hill, Jacob" userId="3cc88115-c5c4-41e4-a22c-066aeb64cfaa" providerId="ADAL" clId="{8298F84E-5B8B-4296-8746-73E552D92926}" dt="2025-02-27T14:25:30.934" v="589" actId="47"/>
        <pc:sldMkLst>
          <pc:docMk/>
          <pc:sldMk cId="3150008472" sldId="273"/>
        </pc:sldMkLst>
        <pc:spChg chg="mod">
          <ac:chgData name="Hill, Jacob" userId="3cc88115-c5c4-41e4-a22c-066aeb64cfaa" providerId="ADAL" clId="{8298F84E-5B8B-4296-8746-73E552D92926}" dt="2025-02-26T19:20:49.744" v="579" actId="255"/>
          <ac:spMkLst>
            <pc:docMk/>
            <pc:sldMk cId="3150008472" sldId="273"/>
            <ac:spMk id="2" creationId="{3EDD5F35-71E4-C780-4C20-633E4872CE05}"/>
          </ac:spMkLst>
        </pc:spChg>
      </pc:sldChg>
      <pc:sldChg chg="modSp mod">
        <pc:chgData name="Hill, Jacob" userId="3cc88115-c5c4-41e4-a22c-066aeb64cfaa" providerId="ADAL" clId="{8298F84E-5B8B-4296-8746-73E552D92926}" dt="2025-02-26T19:18:52.206" v="564" actId="113"/>
        <pc:sldMkLst>
          <pc:docMk/>
          <pc:sldMk cId="86444491" sldId="277"/>
        </pc:sldMkLst>
        <pc:spChg chg="mod">
          <ac:chgData name="Hill, Jacob" userId="3cc88115-c5c4-41e4-a22c-066aeb64cfaa" providerId="ADAL" clId="{8298F84E-5B8B-4296-8746-73E552D92926}" dt="2025-02-26T19:18:52.206" v="564" actId="113"/>
          <ac:spMkLst>
            <pc:docMk/>
            <pc:sldMk cId="86444491" sldId="277"/>
            <ac:spMk id="2" creationId="{7084C7BE-2333-DC9D-7D4C-E975BAD3C631}"/>
          </ac:spMkLst>
        </pc:spChg>
        <pc:spChg chg="mod">
          <ac:chgData name="Hill, Jacob" userId="3cc88115-c5c4-41e4-a22c-066aeb64cfaa" providerId="ADAL" clId="{8298F84E-5B8B-4296-8746-73E552D92926}" dt="2025-02-26T18:52:14.822" v="439" actId="1076"/>
          <ac:spMkLst>
            <pc:docMk/>
            <pc:sldMk cId="86444491" sldId="277"/>
            <ac:spMk id="3" creationId="{FD16548A-C6C5-C8FC-03FD-D1884B16213A}"/>
          </ac:spMkLst>
        </pc:spChg>
      </pc:sldChg>
      <pc:sldChg chg="del">
        <pc:chgData name="Hill, Jacob" userId="3cc88115-c5c4-41e4-a22c-066aeb64cfaa" providerId="ADAL" clId="{8298F84E-5B8B-4296-8746-73E552D92926}" dt="2025-02-26T18:49:51.522" v="401" actId="2696"/>
        <pc:sldMkLst>
          <pc:docMk/>
          <pc:sldMk cId="444362783" sldId="280"/>
        </pc:sldMkLst>
      </pc:sldChg>
      <pc:sldChg chg="modSp del mod">
        <pc:chgData name="Hill, Jacob" userId="3cc88115-c5c4-41e4-a22c-066aeb64cfaa" providerId="ADAL" clId="{8298F84E-5B8B-4296-8746-73E552D92926}" dt="2025-02-26T18:50:06.144" v="402" actId="2696"/>
        <pc:sldMkLst>
          <pc:docMk/>
          <pc:sldMk cId="2437307877" sldId="281"/>
        </pc:sldMkLst>
        <pc:spChg chg="mod">
          <ac:chgData name="Hill, Jacob" userId="3cc88115-c5c4-41e4-a22c-066aeb64cfaa" providerId="ADAL" clId="{8298F84E-5B8B-4296-8746-73E552D92926}" dt="2025-02-26T18:49:14.253" v="400" actId="20577"/>
          <ac:spMkLst>
            <pc:docMk/>
            <pc:sldMk cId="2437307877" sldId="281"/>
            <ac:spMk id="3" creationId="{5FB12B6B-79E1-F15F-3C45-B7F176D0C1C0}"/>
          </ac:spMkLst>
        </pc:spChg>
      </pc:sldChg>
      <pc:sldChg chg="del">
        <pc:chgData name="Hill, Jacob" userId="3cc88115-c5c4-41e4-a22c-066aeb64cfaa" providerId="ADAL" clId="{8298F84E-5B8B-4296-8746-73E552D92926}" dt="2025-02-26T18:50:13.486" v="403" actId="2696"/>
        <pc:sldMkLst>
          <pc:docMk/>
          <pc:sldMk cId="2853415939" sldId="282"/>
        </pc:sldMkLst>
      </pc:sldChg>
      <pc:sldChg chg="modSp mod">
        <pc:chgData name="Hill, Jacob" userId="3cc88115-c5c4-41e4-a22c-066aeb64cfaa" providerId="ADAL" clId="{8298F84E-5B8B-4296-8746-73E552D92926}" dt="2025-02-26T19:18:57.037" v="565" actId="113"/>
        <pc:sldMkLst>
          <pc:docMk/>
          <pc:sldMk cId="3535611375" sldId="283"/>
        </pc:sldMkLst>
        <pc:spChg chg="mod">
          <ac:chgData name="Hill, Jacob" userId="3cc88115-c5c4-41e4-a22c-066aeb64cfaa" providerId="ADAL" clId="{8298F84E-5B8B-4296-8746-73E552D92926}" dt="2025-02-26T19:18:57.037" v="565" actId="113"/>
          <ac:spMkLst>
            <pc:docMk/>
            <pc:sldMk cId="3535611375" sldId="283"/>
            <ac:spMk id="2" creationId="{4A94C639-2637-FEDC-BA07-C2EFD5787AA2}"/>
          </ac:spMkLst>
        </pc:spChg>
        <pc:spChg chg="mod">
          <ac:chgData name="Hill, Jacob" userId="3cc88115-c5c4-41e4-a22c-066aeb64cfaa" providerId="ADAL" clId="{8298F84E-5B8B-4296-8746-73E552D92926}" dt="2025-02-26T18:50:58.970" v="412" actId="20577"/>
          <ac:spMkLst>
            <pc:docMk/>
            <pc:sldMk cId="3535611375" sldId="283"/>
            <ac:spMk id="3" creationId="{189420D5-5C3D-916F-B710-91F4448145CC}"/>
          </ac:spMkLst>
        </pc:spChg>
      </pc:sldChg>
      <pc:sldChg chg="modSp mod">
        <pc:chgData name="Hill, Jacob" userId="3cc88115-c5c4-41e4-a22c-066aeb64cfaa" providerId="ADAL" clId="{8298F84E-5B8B-4296-8746-73E552D92926}" dt="2025-02-26T19:19:05.949" v="566" actId="113"/>
        <pc:sldMkLst>
          <pc:docMk/>
          <pc:sldMk cId="3010958323" sldId="284"/>
        </pc:sldMkLst>
        <pc:spChg chg="mod">
          <ac:chgData name="Hill, Jacob" userId="3cc88115-c5c4-41e4-a22c-066aeb64cfaa" providerId="ADAL" clId="{8298F84E-5B8B-4296-8746-73E552D92926}" dt="2025-02-26T19:19:05.949" v="566" actId="113"/>
          <ac:spMkLst>
            <pc:docMk/>
            <pc:sldMk cId="3010958323" sldId="284"/>
            <ac:spMk id="2" creationId="{4599414F-9E4E-1B6F-5897-1441CD5474D3}"/>
          </ac:spMkLst>
        </pc:spChg>
        <pc:spChg chg="mod">
          <ac:chgData name="Hill, Jacob" userId="3cc88115-c5c4-41e4-a22c-066aeb64cfaa" providerId="ADAL" clId="{8298F84E-5B8B-4296-8746-73E552D92926}" dt="2025-02-26T18:51:54.223" v="436" actId="948"/>
          <ac:spMkLst>
            <pc:docMk/>
            <pc:sldMk cId="3010958323" sldId="284"/>
            <ac:spMk id="3" creationId="{1FD0D890-EEA3-3B39-D572-E19A5F1BA756}"/>
          </ac:spMkLst>
        </pc:spChg>
      </pc:sldChg>
      <pc:sldChg chg="del">
        <pc:chgData name="Hill, Jacob" userId="3cc88115-c5c4-41e4-a22c-066aeb64cfaa" providerId="ADAL" clId="{8298F84E-5B8B-4296-8746-73E552D92926}" dt="2025-02-26T18:52:38.043" v="440" actId="2696"/>
        <pc:sldMkLst>
          <pc:docMk/>
          <pc:sldMk cId="3953722204" sldId="285"/>
        </pc:sldMkLst>
      </pc:sldChg>
      <pc:sldChg chg="modSp mod">
        <pc:chgData name="Hill, Jacob" userId="3cc88115-c5c4-41e4-a22c-066aeb64cfaa" providerId="ADAL" clId="{8298F84E-5B8B-4296-8746-73E552D92926}" dt="2025-02-27T14:41:01.308" v="608" actId="2"/>
        <pc:sldMkLst>
          <pc:docMk/>
          <pc:sldMk cId="3298704597" sldId="286"/>
        </pc:sldMkLst>
        <pc:spChg chg="mod">
          <ac:chgData name="Hill, Jacob" userId="3cc88115-c5c4-41e4-a22c-066aeb64cfaa" providerId="ADAL" clId="{8298F84E-5B8B-4296-8746-73E552D92926}" dt="2025-02-26T19:19:10.381" v="567" actId="113"/>
          <ac:spMkLst>
            <pc:docMk/>
            <pc:sldMk cId="3298704597" sldId="286"/>
            <ac:spMk id="2" creationId="{8705D8C7-D683-004D-010D-2282AF7F61EE}"/>
          </ac:spMkLst>
        </pc:spChg>
        <pc:spChg chg="mod">
          <ac:chgData name="Hill, Jacob" userId="3cc88115-c5c4-41e4-a22c-066aeb64cfaa" providerId="ADAL" clId="{8298F84E-5B8B-4296-8746-73E552D92926}" dt="2025-02-27T14:41:01.308" v="608" actId="2"/>
          <ac:spMkLst>
            <pc:docMk/>
            <pc:sldMk cId="3298704597" sldId="286"/>
            <ac:spMk id="3" creationId="{8DE1694F-C4AE-EF12-7D11-3A4FE63E8425}"/>
          </ac:spMkLst>
        </pc:spChg>
      </pc:sldChg>
      <pc:sldChg chg="modSp mod">
        <pc:chgData name="Hill, Jacob" userId="3cc88115-c5c4-41e4-a22c-066aeb64cfaa" providerId="ADAL" clId="{8298F84E-5B8B-4296-8746-73E552D92926}" dt="2025-02-26T19:19:15.374" v="568" actId="113"/>
        <pc:sldMkLst>
          <pc:docMk/>
          <pc:sldMk cId="236434580" sldId="287"/>
        </pc:sldMkLst>
        <pc:spChg chg="mod">
          <ac:chgData name="Hill, Jacob" userId="3cc88115-c5c4-41e4-a22c-066aeb64cfaa" providerId="ADAL" clId="{8298F84E-5B8B-4296-8746-73E552D92926}" dt="2025-02-26T19:19:15.374" v="568" actId="113"/>
          <ac:spMkLst>
            <pc:docMk/>
            <pc:sldMk cId="236434580" sldId="287"/>
            <ac:spMk id="2" creationId="{7EECDF67-F9F7-C953-A302-25F5DC61F70E}"/>
          </ac:spMkLst>
        </pc:spChg>
        <pc:spChg chg="mod">
          <ac:chgData name="Hill, Jacob" userId="3cc88115-c5c4-41e4-a22c-066aeb64cfaa" providerId="ADAL" clId="{8298F84E-5B8B-4296-8746-73E552D92926}" dt="2025-02-26T18:52:54.749" v="446" actId="20577"/>
          <ac:spMkLst>
            <pc:docMk/>
            <pc:sldMk cId="236434580" sldId="287"/>
            <ac:spMk id="3" creationId="{1E82F9D1-B4F8-214A-2718-191060262527}"/>
          </ac:spMkLst>
        </pc:spChg>
      </pc:sldChg>
      <pc:sldChg chg="modSp del mod">
        <pc:chgData name="Hill, Jacob" userId="3cc88115-c5c4-41e4-a22c-066aeb64cfaa" providerId="ADAL" clId="{8298F84E-5B8B-4296-8746-73E552D92926}" dt="2025-02-26T18:59:35.679" v="547" actId="2696"/>
        <pc:sldMkLst>
          <pc:docMk/>
          <pc:sldMk cId="2740180857" sldId="288"/>
        </pc:sldMkLst>
        <pc:spChg chg="mod">
          <ac:chgData name="Hill, Jacob" userId="3cc88115-c5c4-41e4-a22c-066aeb64cfaa" providerId="ADAL" clId="{8298F84E-5B8B-4296-8746-73E552D92926}" dt="2025-02-26T18:55:22.835" v="456" actId="20577"/>
          <ac:spMkLst>
            <pc:docMk/>
            <pc:sldMk cId="2740180857" sldId="288"/>
            <ac:spMk id="3" creationId="{89977B9E-2619-811E-B9AE-099F3F6DF72A}"/>
          </ac:spMkLst>
        </pc:spChg>
      </pc:sldChg>
      <pc:sldChg chg="modSp mod">
        <pc:chgData name="Hill, Jacob" userId="3cc88115-c5c4-41e4-a22c-066aeb64cfaa" providerId="ADAL" clId="{8298F84E-5B8B-4296-8746-73E552D92926}" dt="2025-02-26T19:19:34.072" v="572" actId="113"/>
        <pc:sldMkLst>
          <pc:docMk/>
          <pc:sldMk cId="883349931" sldId="289"/>
        </pc:sldMkLst>
        <pc:spChg chg="mod">
          <ac:chgData name="Hill, Jacob" userId="3cc88115-c5c4-41e4-a22c-066aeb64cfaa" providerId="ADAL" clId="{8298F84E-5B8B-4296-8746-73E552D92926}" dt="2025-02-26T19:19:34.072" v="572" actId="113"/>
          <ac:spMkLst>
            <pc:docMk/>
            <pc:sldMk cId="883349931" sldId="289"/>
            <ac:spMk id="2" creationId="{D3636EA5-5BE3-1DF2-E189-0B246DB5424D}"/>
          </ac:spMkLst>
        </pc:spChg>
      </pc:sldChg>
      <pc:sldChg chg="modSp mod">
        <pc:chgData name="Hill, Jacob" userId="3cc88115-c5c4-41e4-a22c-066aeb64cfaa" providerId="ADAL" clId="{8298F84E-5B8B-4296-8746-73E552D92926}" dt="2025-02-27T15:03:03.526" v="687" actId="313"/>
        <pc:sldMkLst>
          <pc:docMk/>
          <pc:sldMk cId="3744728942" sldId="290"/>
        </pc:sldMkLst>
        <pc:spChg chg="mod">
          <ac:chgData name="Hill, Jacob" userId="3cc88115-c5c4-41e4-a22c-066aeb64cfaa" providerId="ADAL" clId="{8298F84E-5B8B-4296-8746-73E552D92926}" dt="2025-02-26T19:18:21.860" v="559" actId="113"/>
          <ac:spMkLst>
            <pc:docMk/>
            <pc:sldMk cId="3744728942" sldId="290"/>
            <ac:spMk id="2" creationId="{956211EB-D99B-A082-6BF3-2BC978BD655E}"/>
          </ac:spMkLst>
        </pc:spChg>
        <pc:spChg chg="mod">
          <ac:chgData name="Hill, Jacob" userId="3cc88115-c5c4-41e4-a22c-066aeb64cfaa" providerId="ADAL" clId="{8298F84E-5B8B-4296-8746-73E552D92926}" dt="2025-02-27T15:03:03.526" v="687" actId="313"/>
          <ac:spMkLst>
            <pc:docMk/>
            <pc:sldMk cId="3744728942" sldId="290"/>
            <ac:spMk id="3" creationId="{28D9FC9E-0EEE-E6B5-0F65-E6047E13400B}"/>
          </ac:spMkLst>
        </pc:spChg>
      </pc:sldChg>
      <pc:sldChg chg="modSp mod">
        <pc:chgData name="Hill, Jacob" userId="3cc88115-c5c4-41e4-a22c-066aeb64cfaa" providerId="ADAL" clId="{8298F84E-5B8B-4296-8746-73E552D92926}" dt="2025-02-26T19:18:24.971" v="560" actId="113"/>
        <pc:sldMkLst>
          <pc:docMk/>
          <pc:sldMk cId="2687535101" sldId="291"/>
        </pc:sldMkLst>
        <pc:spChg chg="mod">
          <ac:chgData name="Hill, Jacob" userId="3cc88115-c5c4-41e4-a22c-066aeb64cfaa" providerId="ADAL" clId="{8298F84E-5B8B-4296-8746-73E552D92926}" dt="2025-02-26T19:18:24.971" v="560" actId="113"/>
          <ac:spMkLst>
            <pc:docMk/>
            <pc:sldMk cId="2687535101" sldId="291"/>
            <ac:spMk id="2" creationId="{000D0CB9-3D0F-7905-104A-9E02AB931BEF}"/>
          </ac:spMkLst>
        </pc:spChg>
      </pc:sldChg>
      <pc:sldChg chg="modSp del mod">
        <pc:chgData name="Hill, Jacob" userId="3cc88115-c5c4-41e4-a22c-066aeb64cfaa" providerId="ADAL" clId="{8298F84E-5B8B-4296-8746-73E552D92926}" dt="2025-02-27T14:25:32.143" v="590" actId="47"/>
        <pc:sldMkLst>
          <pc:docMk/>
          <pc:sldMk cId="945929553" sldId="292"/>
        </pc:sldMkLst>
        <pc:spChg chg="mod">
          <ac:chgData name="Hill, Jacob" userId="3cc88115-c5c4-41e4-a22c-066aeb64cfaa" providerId="ADAL" clId="{8298F84E-5B8B-4296-8746-73E552D92926}" dt="2025-02-26T19:20:42.335" v="578" actId="255"/>
          <ac:spMkLst>
            <pc:docMk/>
            <pc:sldMk cId="945929553" sldId="292"/>
            <ac:spMk id="2" creationId="{25FF80BB-0852-DF1B-75AD-9BB737AF0DDC}"/>
          </ac:spMkLst>
        </pc:spChg>
      </pc:sldChg>
      <pc:sldChg chg="modSp del mod">
        <pc:chgData name="Hill, Jacob" userId="3cc88115-c5c4-41e4-a22c-066aeb64cfaa" providerId="ADAL" clId="{8298F84E-5B8B-4296-8746-73E552D92926}" dt="2025-02-27T14:25:33.372" v="591" actId="47"/>
        <pc:sldMkLst>
          <pc:docMk/>
          <pc:sldMk cId="658862165" sldId="293"/>
        </pc:sldMkLst>
        <pc:spChg chg="mod">
          <ac:chgData name="Hill, Jacob" userId="3cc88115-c5c4-41e4-a22c-066aeb64cfaa" providerId="ADAL" clId="{8298F84E-5B8B-4296-8746-73E552D92926}" dt="2025-02-26T19:20:35.575" v="577" actId="255"/>
          <ac:spMkLst>
            <pc:docMk/>
            <pc:sldMk cId="658862165" sldId="293"/>
            <ac:spMk id="2" creationId="{9CA4814F-D07A-55D5-8CDD-CAE0B371B456}"/>
          </ac:spMkLst>
        </pc:spChg>
      </pc:sldChg>
      <pc:sldChg chg="del">
        <pc:chgData name="Hill, Jacob" userId="3cc88115-c5c4-41e4-a22c-066aeb64cfaa" providerId="ADAL" clId="{8298F84E-5B8B-4296-8746-73E552D92926}" dt="2025-02-24T21:18:03.183" v="352" actId="47"/>
        <pc:sldMkLst>
          <pc:docMk/>
          <pc:sldMk cId="2613852587" sldId="294"/>
        </pc:sldMkLst>
      </pc:sldChg>
      <pc:sldChg chg="del">
        <pc:chgData name="Hill, Jacob" userId="3cc88115-c5c4-41e4-a22c-066aeb64cfaa" providerId="ADAL" clId="{8298F84E-5B8B-4296-8746-73E552D92926}" dt="2025-02-24T21:18:04.618" v="353" actId="47"/>
        <pc:sldMkLst>
          <pc:docMk/>
          <pc:sldMk cId="1884483915" sldId="295"/>
        </pc:sldMkLst>
      </pc:sldChg>
      <pc:sldChg chg="modSp new mod">
        <pc:chgData name="Hill, Jacob" userId="3cc88115-c5c4-41e4-a22c-066aeb64cfaa" providerId="ADAL" clId="{8298F84E-5B8B-4296-8746-73E552D92926}" dt="2025-02-27T14:29:07.823" v="603" actId="14100"/>
        <pc:sldMkLst>
          <pc:docMk/>
          <pc:sldMk cId="2245659661" sldId="296"/>
        </pc:sldMkLst>
        <pc:spChg chg="mod">
          <ac:chgData name="Hill, Jacob" userId="3cc88115-c5c4-41e4-a22c-066aeb64cfaa" providerId="ADAL" clId="{8298F84E-5B8B-4296-8746-73E552D92926}" dt="2025-02-26T19:19:40.694" v="573" actId="255"/>
          <ac:spMkLst>
            <pc:docMk/>
            <pc:sldMk cId="2245659661" sldId="296"/>
            <ac:spMk id="2" creationId="{E6DD49D2-59D7-2335-6E5D-23F14738EC6C}"/>
          </ac:spMkLst>
        </pc:spChg>
        <pc:spChg chg="mod">
          <ac:chgData name="Hill, Jacob" userId="3cc88115-c5c4-41e4-a22c-066aeb64cfaa" providerId="ADAL" clId="{8298F84E-5B8B-4296-8746-73E552D92926}" dt="2025-02-27T14:29:07.823" v="603" actId="14100"/>
          <ac:spMkLst>
            <pc:docMk/>
            <pc:sldMk cId="2245659661" sldId="296"/>
            <ac:spMk id="3" creationId="{E0B9EB74-CEA9-51D0-7DE6-9EA31586428D}"/>
          </ac:spMkLst>
        </pc:spChg>
      </pc:sldChg>
      <pc:sldChg chg="modSp add mod">
        <pc:chgData name="Hill, Jacob" userId="3cc88115-c5c4-41e4-a22c-066aeb64cfaa" providerId="ADAL" clId="{8298F84E-5B8B-4296-8746-73E552D92926}" dt="2025-02-27T14:28:57.352" v="602" actId="20577"/>
        <pc:sldMkLst>
          <pc:docMk/>
          <pc:sldMk cId="3604434456" sldId="297"/>
        </pc:sldMkLst>
        <pc:spChg chg="mod">
          <ac:chgData name="Hill, Jacob" userId="3cc88115-c5c4-41e4-a22c-066aeb64cfaa" providerId="ADAL" clId="{8298F84E-5B8B-4296-8746-73E552D92926}" dt="2025-02-26T19:19:54.959" v="575" actId="255"/>
          <ac:spMkLst>
            <pc:docMk/>
            <pc:sldMk cId="3604434456" sldId="297"/>
            <ac:spMk id="2" creationId="{A1D32219-FA7D-F524-2708-57772457121A}"/>
          </ac:spMkLst>
        </pc:spChg>
        <pc:spChg chg="mod">
          <ac:chgData name="Hill, Jacob" userId="3cc88115-c5c4-41e4-a22c-066aeb64cfaa" providerId="ADAL" clId="{8298F84E-5B8B-4296-8746-73E552D92926}" dt="2025-02-27T14:28:57.352" v="602" actId="20577"/>
          <ac:spMkLst>
            <pc:docMk/>
            <pc:sldMk cId="3604434456" sldId="297"/>
            <ac:spMk id="3" creationId="{01BA971E-16F1-AA91-C765-867CE3A15EF0}"/>
          </ac:spMkLst>
        </pc:spChg>
      </pc:sldChg>
      <pc:sldChg chg="modSp add mod">
        <pc:chgData name="Hill, Jacob" userId="3cc88115-c5c4-41e4-a22c-066aeb64cfaa" providerId="ADAL" clId="{8298F84E-5B8B-4296-8746-73E552D92926}" dt="2025-02-27T14:28:44.786" v="600" actId="404"/>
        <pc:sldMkLst>
          <pc:docMk/>
          <pc:sldMk cId="4094223377" sldId="298"/>
        </pc:sldMkLst>
        <pc:spChg chg="mod">
          <ac:chgData name="Hill, Jacob" userId="3cc88115-c5c4-41e4-a22c-066aeb64cfaa" providerId="ADAL" clId="{8298F84E-5B8B-4296-8746-73E552D92926}" dt="2025-02-26T19:19:46.631" v="574" actId="255"/>
          <ac:spMkLst>
            <pc:docMk/>
            <pc:sldMk cId="4094223377" sldId="298"/>
            <ac:spMk id="2" creationId="{20868CBC-2458-F06F-553F-2E494A69FCAF}"/>
          </ac:spMkLst>
        </pc:spChg>
        <pc:spChg chg="mod">
          <ac:chgData name="Hill, Jacob" userId="3cc88115-c5c4-41e4-a22c-066aeb64cfaa" providerId="ADAL" clId="{8298F84E-5B8B-4296-8746-73E552D92926}" dt="2025-02-27T14:28:44.786" v="600" actId="404"/>
          <ac:spMkLst>
            <pc:docMk/>
            <pc:sldMk cId="4094223377" sldId="298"/>
            <ac:spMk id="3" creationId="{D846287D-9B0C-283A-F9CC-37B3105E1EB9}"/>
          </ac:spMkLst>
        </pc:spChg>
      </pc:sldChg>
      <pc:sldChg chg="addSp delSp modSp add mod">
        <pc:chgData name="Hill, Jacob" userId="3cc88115-c5c4-41e4-a22c-066aeb64cfaa" providerId="ADAL" clId="{8298F84E-5B8B-4296-8746-73E552D92926}" dt="2025-02-26T19:15:50.822" v="549" actId="20577"/>
        <pc:sldMkLst>
          <pc:docMk/>
          <pc:sldMk cId="465165105" sldId="299"/>
        </pc:sldMkLst>
        <pc:spChg chg="add mod">
          <ac:chgData name="Hill, Jacob" userId="3cc88115-c5c4-41e4-a22c-066aeb64cfaa" providerId="ADAL" clId="{8298F84E-5B8B-4296-8746-73E552D92926}" dt="2025-02-26T19:15:50.822" v="549" actId="20577"/>
          <ac:spMkLst>
            <pc:docMk/>
            <pc:sldMk cId="465165105" sldId="299"/>
            <ac:spMk id="6" creationId="{5A22A4E3-4A2A-D1FE-715D-A6DBEB0100C2}"/>
          </ac:spMkLst>
        </pc:spChg>
        <pc:picChg chg="mod">
          <ac:chgData name="Hill, Jacob" userId="3cc88115-c5c4-41e4-a22c-066aeb64cfaa" providerId="ADAL" clId="{8298F84E-5B8B-4296-8746-73E552D92926}" dt="2025-02-24T20:58:20.875" v="333" actId="1076"/>
          <ac:picMkLst>
            <pc:docMk/>
            <pc:sldMk cId="465165105" sldId="299"/>
            <ac:picMk id="2050" creationId="{E88B794D-F1FF-61E7-C62D-64B6DF5824C9}"/>
          </ac:picMkLst>
        </pc:picChg>
      </pc:sldChg>
      <pc:sldChg chg="addSp delSp modSp add mod">
        <pc:chgData name="Hill, Jacob" userId="3cc88115-c5c4-41e4-a22c-066aeb64cfaa" providerId="ADAL" clId="{8298F84E-5B8B-4296-8746-73E552D92926}" dt="2025-02-26T19:16:00.557" v="553" actId="20577"/>
        <pc:sldMkLst>
          <pc:docMk/>
          <pc:sldMk cId="3247808484" sldId="300"/>
        </pc:sldMkLst>
        <pc:spChg chg="add mod">
          <ac:chgData name="Hill, Jacob" userId="3cc88115-c5c4-41e4-a22c-066aeb64cfaa" providerId="ADAL" clId="{8298F84E-5B8B-4296-8746-73E552D92926}" dt="2025-02-26T19:16:00.557" v="553" actId="20577"/>
          <ac:spMkLst>
            <pc:docMk/>
            <pc:sldMk cId="3247808484" sldId="300"/>
            <ac:spMk id="6" creationId="{971303FC-BE51-47F4-7396-2836D06BE944}"/>
          </ac:spMkLst>
        </pc:spChg>
      </pc:sldChg>
      <pc:sldChg chg="modSp add mod">
        <pc:chgData name="Hill, Jacob" userId="3cc88115-c5c4-41e4-a22c-066aeb64cfaa" providerId="ADAL" clId="{8298F84E-5B8B-4296-8746-73E552D92926}" dt="2025-02-27T14:40:55.421" v="605" actId="2"/>
        <pc:sldMkLst>
          <pc:docMk/>
          <pc:sldMk cId="4004515105" sldId="301"/>
        </pc:sldMkLst>
        <pc:spChg chg="mod">
          <ac:chgData name="Hill, Jacob" userId="3cc88115-c5c4-41e4-a22c-066aeb64cfaa" providerId="ADAL" clId="{8298F84E-5B8B-4296-8746-73E552D92926}" dt="2025-02-27T14:25:42.789" v="592" actId="113"/>
          <ac:spMkLst>
            <pc:docMk/>
            <pc:sldMk cId="4004515105" sldId="301"/>
            <ac:spMk id="2" creationId="{3EDD5F35-71E4-C780-4C20-633E4872CE05}"/>
          </ac:spMkLst>
        </pc:spChg>
        <pc:spChg chg="mod">
          <ac:chgData name="Hill, Jacob" userId="3cc88115-c5c4-41e4-a22c-066aeb64cfaa" providerId="ADAL" clId="{8298F84E-5B8B-4296-8746-73E552D92926}" dt="2025-02-27T14:40:55.421" v="605" actId="2"/>
          <ac:spMkLst>
            <pc:docMk/>
            <pc:sldMk cId="4004515105" sldId="301"/>
            <ac:spMk id="3" creationId="{F7FC294F-2B13-5A6E-1241-24083BDA6C7E}"/>
          </ac:spMkLst>
        </pc:spChg>
      </pc:sldChg>
      <pc:sldChg chg="modSp add mod">
        <pc:chgData name="Hill, Jacob" userId="3cc88115-c5c4-41e4-a22c-066aeb64cfaa" providerId="ADAL" clId="{8298F84E-5B8B-4296-8746-73E552D92926}" dt="2025-02-27T14:40:57.444" v="606" actId="2"/>
        <pc:sldMkLst>
          <pc:docMk/>
          <pc:sldMk cId="1958303151" sldId="302"/>
        </pc:sldMkLst>
        <pc:spChg chg="mod">
          <ac:chgData name="Hill, Jacob" userId="3cc88115-c5c4-41e4-a22c-066aeb64cfaa" providerId="ADAL" clId="{8298F84E-5B8B-4296-8746-73E552D92926}" dt="2025-02-27T14:25:46.402" v="593" actId="113"/>
          <ac:spMkLst>
            <pc:docMk/>
            <pc:sldMk cId="1958303151" sldId="302"/>
            <ac:spMk id="2" creationId="{25FF80BB-0852-DF1B-75AD-9BB737AF0DDC}"/>
          </ac:spMkLst>
        </pc:spChg>
        <pc:spChg chg="mod">
          <ac:chgData name="Hill, Jacob" userId="3cc88115-c5c4-41e4-a22c-066aeb64cfaa" providerId="ADAL" clId="{8298F84E-5B8B-4296-8746-73E552D92926}" dt="2025-02-27T14:40:57.444" v="606" actId="2"/>
          <ac:spMkLst>
            <pc:docMk/>
            <pc:sldMk cId="1958303151" sldId="302"/>
            <ac:spMk id="3" creationId="{9B6363A8-3874-7432-5007-7A219B5FB014}"/>
          </ac:spMkLst>
        </pc:spChg>
      </pc:sldChg>
      <pc:sldChg chg="modSp add mod">
        <pc:chgData name="Hill, Jacob" userId="3cc88115-c5c4-41e4-a22c-066aeb64cfaa" providerId="ADAL" clId="{8298F84E-5B8B-4296-8746-73E552D92926}" dt="2025-02-27T14:25:49.961" v="594" actId="113"/>
        <pc:sldMkLst>
          <pc:docMk/>
          <pc:sldMk cId="3112251258" sldId="303"/>
        </pc:sldMkLst>
        <pc:spChg chg="mod">
          <ac:chgData name="Hill, Jacob" userId="3cc88115-c5c4-41e4-a22c-066aeb64cfaa" providerId="ADAL" clId="{8298F84E-5B8B-4296-8746-73E552D92926}" dt="2025-02-27T14:25:49.961" v="594" actId="113"/>
          <ac:spMkLst>
            <pc:docMk/>
            <pc:sldMk cId="3112251258" sldId="303"/>
            <ac:spMk id="2" creationId="{9CA4814F-D07A-55D5-8CDD-CAE0B371B45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7ECC97-3CB9-4025-9A76-3A5C0FD2531C}"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113070F4-31E2-4F1C-8EBD-525E3F134555}">
      <dgm:prSet/>
      <dgm:spPr/>
      <dgm:t>
        <a:bodyPr/>
        <a:lstStyle/>
        <a:p>
          <a:r>
            <a:rPr lang="en-US" dirty="0"/>
            <a:t>Attendees should be able to explain why group-based multi-site clinical trials are important for the field of integrative medicine.</a:t>
          </a:r>
        </a:p>
      </dgm:t>
    </dgm:pt>
    <dgm:pt modelId="{C8C6DE88-8194-4E17-B061-2F56C1488025}" type="parTrans" cxnId="{95CCA643-FFF0-40C0-A804-6F5813289D3C}">
      <dgm:prSet/>
      <dgm:spPr/>
      <dgm:t>
        <a:bodyPr/>
        <a:lstStyle/>
        <a:p>
          <a:endParaRPr lang="en-US"/>
        </a:p>
      </dgm:t>
    </dgm:pt>
    <dgm:pt modelId="{44C64415-98BC-46A6-AE0A-E71959C3C8BA}" type="sibTrans" cxnId="{95CCA643-FFF0-40C0-A804-6F5813289D3C}">
      <dgm:prSet phldrT="1" phldr="0"/>
      <dgm:spPr/>
      <dgm:t>
        <a:bodyPr/>
        <a:lstStyle/>
        <a:p>
          <a:r>
            <a:rPr lang="en-US" dirty="0"/>
            <a:t>1</a:t>
          </a:r>
        </a:p>
      </dgm:t>
    </dgm:pt>
    <dgm:pt modelId="{2EE0F9E6-5043-4C59-BDEA-030F1FA05E45}">
      <dgm:prSet/>
      <dgm:spPr/>
      <dgm:t>
        <a:bodyPr/>
        <a:lstStyle/>
        <a:p>
          <a:r>
            <a:rPr lang="en-US" dirty="0"/>
            <a:t>Attendees should be able to articulate examples of how and why a group-based intervention design increases the complexity of multi-site trials.</a:t>
          </a:r>
        </a:p>
      </dgm:t>
    </dgm:pt>
    <dgm:pt modelId="{80E09BD4-24C5-40D6-B1FA-D0FBADA1638E}" type="parTrans" cxnId="{D5F81D4D-A15E-45A5-91CF-F5E598C64DE7}">
      <dgm:prSet/>
      <dgm:spPr/>
      <dgm:t>
        <a:bodyPr/>
        <a:lstStyle/>
        <a:p>
          <a:endParaRPr lang="en-US"/>
        </a:p>
      </dgm:t>
    </dgm:pt>
    <dgm:pt modelId="{18F96C70-12BF-4031-B08B-65C7A3CD81FE}" type="sibTrans" cxnId="{D5F81D4D-A15E-45A5-91CF-F5E598C64DE7}">
      <dgm:prSet phldrT="2" phldr="0"/>
      <dgm:spPr/>
      <dgm:t>
        <a:bodyPr/>
        <a:lstStyle/>
        <a:p>
          <a:r>
            <a:rPr lang="en-US" dirty="0"/>
            <a:t>2</a:t>
          </a:r>
        </a:p>
      </dgm:t>
    </dgm:pt>
    <dgm:pt modelId="{221C7E74-3B61-4FF8-9A05-626AFC43B527}">
      <dgm:prSet/>
      <dgm:spPr/>
      <dgm:t>
        <a:bodyPr/>
        <a:lstStyle/>
        <a:p>
          <a:r>
            <a:rPr lang="en-US" dirty="0"/>
            <a:t>Attendees should be able to identify 3 strategies to prevent and/or overcome common challenges related to group-based multi-site clinical trials.</a:t>
          </a:r>
        </a:p>
      </dgm:t>
    </dgm:pt>
    <dgm:pt modelId="{458F375C-36BB-4246-BB23-8DB85B04262E}" type="parTrans" cxnId="{8E837900-30CE-4B2B-B247-DA4FD8671A27}">
      <dgm:prSet/>
      <dgm:spPr/>
      <dgm:t>
        <a:bodyPr/>
        <a:lstStyle/>
        <a:p>
          <a:endParaRPr lang="en-US"/>
        </a:p>
      </dgm:t>
    </dgm:pt>
    <dgm:pt modelId="{601E9C6C-3157-46CF-BA27-217E0A369369}" type="sibTrans" cxnId="{8E837900-30CE-4B2B-B247-DA4FD8671A27}">
      <dgm:prSet phldrT="3" phldr="0"/>
      <dgm:spPr/>
      <dgm:t>
        <a:bodyPr/>
        <a:lstStyle/>
        <a:p>
          <a:r>
            <a:rPr lang="en-US" dirty="0"/>
            <a:t>3</a:t>
          </a:r>
        </a:p>
      </dgm:t>
    </dgm:pt>
    <dgm:pt modelId="{25F85A17-2F7A-4815-897D-686BF6CE7586}" type="pres">
      <dgm:prSet presAssocID="{567ECC97-3CB9-4025-9A76-3A5C0FD2531C}" presName="Name0" presStyleCnt="0">
        <dgm:presLayoutVars>
          <dgm:animLvl val="lvl"/>
          <dgm:resizeHandles val="exact"/>
        </dgm:presLayoutVars>
      </dgm:prSet>
      <dgm:spPr/>
    </dgm:pt>
    <dgm:pt modelId="{0717653B-2148-484D-8A04-924DE9163060}" type="pres">
      <dgm:prSet presAssocID="{113070F4-31E2-4F1C-8EBD-525E3F134555}" presName="compositeNode" presStyleCnt="0">
        <dgm:presLayoutVars>
          <dgm:bulletEnabled val="1"/>
        </dgm:presLayoutVars>
      </dgm:prSet>
      <dgm:spPr/>
    </dgm:pt>
    <dgm:pt modelId="{B2CCCFCC-57D2-468B-B353-66BA48A538D0}" type="pres">
      <dgm:prSet presAssocID="{113070F4-31E2-4F1C-8EBD-525E3F134555}" presName="bgRect" presStyleLbl="bgAccFollowNode1" presStyleIdx="0" presStyleCnt="3"/>
      <dgm:spPr/>
    </dgm:pt>
    <dgm:pt modelId="{E114FE49-45CD-48AF-B271-008B1B7B4BF9}" type="pres">
      <dgm:prSet presAssocID="{44C64415-98BC-46A6-AE0A-E71959C3C8BA}" presName="sibTransNodeCircle" presStyleLbl="alignNode1" presStyleIdx="0" presStyleCnt="6">
        <dgm:presLayoutVars>
          <dgm:chMax val="0"/>
          <dgm:bulletEnabled/>
        </dgm:presLayoutVars>
      </dgm:prSet>
      <dgm:spPr/>
    </dgm:pt>
    <dgm:pt modelId="{121D3B07-78E9-49AC-AE47-3C5DD1196FB8}" type="pres">
      <dgm:prSet presAssocID="{113070F4-31E2-4F1C-8EBD-525E3F134555}" presName="bottomLine" presStyleLbl="alignNode1" presStyleIdx="1" presStyleCnt="6">
        <dgm:presLayoutVars/>
      </dgm:prSet>
      <dgm:spPr/>
    </dgm:pt>
    <dgm:pt modelId="{B5AD3279-0F83-426A-A083-ACCD35280693}" type="pres">
      <dgm:prSet presAssocID="{113070F4-31E2-4F1C-8EBD-525E3F134555}" presName="nodeText" presStyleLbl="bgAccFollowNode1" presStyleIdx="0" presStyleCnt="3">
        <dgm:presLayoutVars>
          <dgm:bulletEnabled val="1"/>
        </dgm:presLayoutVars>
      </dgm:prSet>
      <dgm:spPr/>
    </dgm:pt>
    <dgm:pt modelId="{6D9982E0-EFD0-4C62-932A-69DF1DE0C710}" type="pres">
      <dgm:prSet presAssocID="{44C64415-98BC-46A6-AE0A-E71959C3C8BA}" presName="sibTrans" presStyleCnt="0"/>
      <dgm:spPr/>
    </dgm:pt>
    <dgm:pt modelId="{428A94C2-7C81-457A-BE1D-170E2B8A4B71}" type="pres">
      <dgm:prSet presAssocID="{2EE0F9E6-5043-4C59-BDEA-030F1FA05E45}" presName="compositeNode" presStyleCnt="0">
        <dgm:presLayoutVars>
          <dgm:bulletEnabled val="1"/>
        </dgm:presLayoutVars>
      </dgm:prSet>
      <dgm:spPr/>
    </dgm:pt>
    <dgm:pt modelId="{111F04F1-111F-4C8D-8AE8-6AC026AC8152}" type="pres">
      <dgm:prSet presAssocID="{2EE0F9E6-5043-4C59-BDEA-030F1FA05E45}" presName="bgRect" presStyleLbl="bgAccFollowNode1" presStyleIdx="1" presStyleCnt="3"/>
      <dgm:spPr/>
    </dgm:pt>
    <dgm:pt modelId="{9E76843C-D7E9-4174-A84D-18BA560B18FC}" type="pres">
      <dgm:prSet presAssocID="{18F96C70-12BF-4031-B08B-65C7A3CD81FE}" presName="sibTransNodeCircle" presStyleLbl="alignNode1" presStyleIdx="2" presStyleCnt="6">
        <dgm:presLayoutVars>
          <dgm:chMax val="0"/>
          <dgm:bulletEnabled/>
        </dgm:presLayoutVars>
      </dgm:prSet>
      <dgm:spPr/>
    </dgm:pt>
    <dgm:pt modelId="{9D7ED3EC-6325-40D1-BFD3-E5931CDD1617}" type="pres">
      <dgm:prSet presAssocID="{2EE0F9E6-5043-4C59-BDEA-030F1FA05E45}" presName="bottomLine" presStyleLbl="alignNode1" presStyleIdx="3" presStyleCnt="6">
        <dgm:presLayoutVars/>
      </dgm:prSet>
      <dgm:spPr/>
    </dgm:pt>
    <dgm:pt modelId="{D014D4A9-1500-4815-9256-CF31E86FD402}" type="pres">
      <dgm:prSet presAssocID="{2EE0F9E6-5043-4C59-BDEA-030F1FA05E45}" presName="nodeText" presStyleLbl="bgAccFollowNode1" presStyleIdx="1" presStyleCnt="3">
        <dgm:presLayoutVars>
          <dgm:bulletEnabled val="1"/>
        </dgm:presLayoutVars>
      </dgm:prSet>
      <dgm:spPr/>
    </dgm:pt>
    <dgm:pt modelId="{CABF5CA9-57B1-4CAC-9688-9A0E41DBB021}" type="pres">
      <dgm:prSet presAssocID="{18F96C70-12BF-4031-B08B-65C7A3CD81FE}" presName="sibTrans" presStyleCnt="0"/>
      <dgm:spPr/>
    </dgm:pt>
    <dgm:pt modelId="{B148A8E2-37EA-4D25-907E-349FA9420D70}" type="pres">
      <dgm:prSet presAssocID="{221C7E74-3B61-4FF8-9A05-626AFC43B527}" presName="compositeNode" presStyleCnt="0">
        <dgm:presLayoutVars>
          <dgm:bulletEnabled val="1"/>
        </dgm:presLayoutVars>
      </dgm:prSet>
      <dgm:spPr/>
    </dgm:pt>
    <dgm:pt modelId="{5E6E667D-09FD-4355-B2C4-C14735230E3D}" type="pres">
      <dgm:prSet presAssocID="{221C7E74-3B61-4FF8-9A05-626AFC43B527}" presName="bgRect" presStyleLbl="bgAccFollowNode1" presStyleIdx="2" presStyleCnt="3"/>
      <dgm:spPr/>
    </dgm:pt>
    <dgm:pt modelId="{27866E91-8472-4441-A7AD-62D79353D2B6}" type="pres">
      <dgm:prSet presAssocID="{601E9C6C-3157-46CF-BA27-217E0A369369}" presName="sibTransNodeCircle" presStyleLbl="alignNode1" presStyleIdx="4" presStyleCnt="6">
        <dgm:presLayoutVars>
          <dgm:chMax val="0"/>
          <dgm:bulletEnabled/>
        </dgm:presLayoutVars>
      </dgm:prSet>
      <dgm:spPr/>
    </dgm:pt>
    <dgm:pt modelId="{7456F2D6-35B3-4284-8161-4C036AA369B2}" type="pres">
      <dgm:prSet presAssocID="{221C7E74-3B61-4FF8-9A05-626AFC43B527}" presName="bottomLine" presStyleLbl="alignNode1" presStyleIdx="5" presStyleCnt="6">
        <dgm:presLayoutVars/>
      </dgm:prSet>
      <dgm:spPr/>
    </dgm:pt>
    <dgm:pt modelId="{D1DE022F-4F7F-4838-991E-80B16ADA719A}" type="pres">
      <dgm:prSet presAssocID="{221C7E74-3B61-4FF8-9A05-626AFC43B527}" presName="nodeText" presStyleLbl="bgAccFollowNode1" presStyleIdx="2" presStyleCnt="3">
        <dgm:presLayoutVars>
          <dgm:bulletEnabled val="1"/>
        </dgm:presLayoutVars>
      </dgm:prSet>
      <dgm:spPr/>
    </dgm:pt>
  </dgm:ptLst>
  <dgm:cxnLst>
    <dgm:cxn modelId="{8E837900-30CE-4B2B-B247-DA4FD8671A27}" srcId="{567ECC97-3CB9-4025-9A76-3A5C0FD2531C}" destId="{221C7E74-3B61-4FF8-9A05-626AFC43B527}" srcOrd="2" destOrd="0" parTransId="{458F375C-36BB-4246-BB23-8DB85B04262E}" sibTransId="{601E9C6C-3157-46CF-BA27-217E0A369369}"/>
    <dgm:cxn modelId="{6A30A036-FC88-4993-AE42-94E5472038D6}" type="presOf" srcId="{221C7E74-3B61-4FF8-9A05-626AFC43B527}" destId="{D1DE022F-4F7F-4838-991E-80B16ADA719A}" srcOrd="1" destOrd="0" presId="urn:microsoft.com/office/officeart/2016/7/layout/BasicLinearProcessNumbered"/>
    <dgm:cxn modelId="{281D5837-2F84-44B1-B106-F798C7370982}" type="presOf" srcId="{44C64415-98BC-46A6-AE0A-E71959C3C8BA}" destId="{E114FE49-45CD-48AF-B271-008B1B7B4BF9}" srcOrd="0" destOrd="0" presId="urn:microsoft.com/office/officeart/2016/7/layout/BasicLinearProcessNumbered"/>
    <dgm:cxn modelId="{95CCA643-FFF0-40C0-A804-6F5813289D3C}" srcId="{567ECC97-3CB9-4025-9A76-3A5C0FD2531C}" destId="{113070F4-31E2-4F1C-8EBD-525E3F134555}" srcOrd="0" destOrd="0" parTransId="{C8C6DE88-8194-4E17-B061-2F56C1488025}" sibTransId="{44C64415-98BC-46A6-AE0A-E71959C3C8BA}"/>
    <dgm:cxn modelId="{786B3D45-EA51-4F3B-9A7B-AE7463B03D2E}" type="presOf" srcId="{2EE0F9E6-5043-4C59-BDEA-030F1FA05E45}" destId="{111F04F1-111F-4C8D-8AE8-6AC026AC8152}" srcOrd="0" destOrd="0" presId="urn:microsoft.com/office/officeart/2016/7/layout/BasicLinearProcessNumbered"/>
    <dgm:cxn modelId="{D5F81D4D-A15E-45A5-91CF-F5E598C64DE7}" srcId="{567ECC97-3CB9-4025-9A76-3A5C0FD2531C}" destId="{2EE0F9E6-5043-4C59-BDEA-030F1FA05E45}" srcOrd="1" destOrd="0" parTransId="{80E09BD4-24C5-40D6-B1FA-D0FBADA1638E}" sibTransId="{18F96C70-12BF-4031-B08B-65C7A3CD81FE}"/>
    <dgm:cxn modelId="{EC7C2452-E97F-4157-856C-A70A8A8D2934}" type="presOf" srcId="{221C7E74-3B61-4FF8-9A05-626AFC43B527}" destId="{5E6E667D-09FD-4355-B2C4-C14735230E3D}" srcOrd="0" destOrd="0" presId="urn:microsoft.com/office/officeart/2016/7/layout/BasicLinearProcessNumbered"/>
    <dgm:cxn modelId="{C7E1A878-13B3-4AF8-9543-B1A9A0FED1CB}" type="presOf" srcId="{2EE0F9E6-5043-4C59-BDEA-030F1FA05E45}" destId="{D014D4A9-1500-4815-9256-CF31E86FD402}" srcOrd="1" destOrd="0" presId="urn:microsoft.com/office/officeart/2016/7/layout/BasicLinearProcessNumbered"/>
    <dgm:cxn modelId="{52738B96-372D-436D-8EFB-E0F3D5A20A33}" type="presOf" srcId="{567ECC97-3CB9-4025-9A76-3A5C0FD2531C}" destId="{25F85A17-2F7A-4815-897D-686BF6CE7586}" srcOrd="0" destOrd="0" presId="urn:microsoft.com/office/officeart/2016/7/layout/BasicLinearProcessNumbered"/>
    <dgm:cxn modelId="{896861C5-6EB0-4C77-BCCE-7762BCFCC2FC}" type="presOf" srcId="{601E9C6C-3157-46CF-BA27-217E0A369369}" destId="{27866E91-8472-4441-A7AD-62D79353D2B6}" srcOrd="0" destOrd="0" presId="urn:microsoft.com/office/officeart/2016/7/layout/BasicLinearProcessNumbered"/>
    <dgm:cxn modelId="{567E7BCE-FAEE-4359-887A-087C77531945}" type="presOf" srcId="{113070F4-31E2-4F1C-8EBD-525E3F134555}" destId="{B2CCCFCC-57D2-468B-B353-66BA48A538D0}" srcOrd="0" destOrd="0" presId="urn:microsoft.com/office/officeart/2016/7/layout/BasicLinearProcessNumbered"/>
    <dgm:cxn modelId="{ED2628D7-B822-4BCF-8951-E1A88BC4C154}" type="presOf" srcId="{18F96C70-12BF-4031-B08B-65C7A3CD81FE}" destId="{9E76843C-D7E9-4174-A84D-18BA560B18FC}" srcOrd="0" destOrd="0" presId="urn:microsoft.com/office/officeart/2016/7/layout/BasicLinearProcessNumbered"/>
    <dgm:cxn modelId="{A5B24DEC-C3B2-4687-AFF7-A4AB22AAA990}" type="presOf" srcId="{113070F4-31E2-4F1C-8EBD-525E3F134555}" destId="{B5AD3279-0F83-426A-A083-ACCD35280693}" srcOrd="1" destOrd="0" presId="urn:microsoft.com/office/officeart/2016/7/layout/BasicLinearProcessNumbered"/>
    <dgm:cxn modelId="{07799858-8768-47B8-AD95-2C86986AC8D8}" type="presParOf" srcId="{25F85A17-2F7A-4815-897D-686BF6CE7586}" destId="{0717653B-2148-484D-8A04-924DE9163060}" srcOrd="0" destOrd="0" presId="urn:microsoft.com/office/officeart/2016/7/layout/BasicLinearProcessNumbered"/>
    <dgm:cxn modelId="{226FB953-3763-456A-8AC1-F5D0F3978A96}" type="presParOf" srcId="{0717653B-2148-484D-8A04-924DE9163060}" destId="{B2CCCFCC-57D2-468B-B353-66BA48A538D0}" srcOrd="0" destOrd="0" presId="urn:microsoft.com/office/officeart/2016/7/layout/BasicLinearProcessNumbered"/>
    <dgm:cxn modelId="{B50A629C-20C2-42CB-8A89-283B1232464D}" type="presParOf" srcId="{0717653B-2148-484D-8A04-924DE9163060}" destId="{E114FE49-45CD-48AF-B271-008B1B7B4BF9}" srcOrd="1" destOrd="0" presId="urn:microsoft.com/office/officeart/2016/7/layout/BasicLinearProcessNumbered"/>
    <dgm:cxn modelId="{AA5D482B-60AA-4AC0-B3DF-28EC789EDAF1}" type="presParOf" srcId="{0717653B-2148-484D-8A04-924DE9163060}" destId="{121D3B07-78E9-49AC-AE47-3C5DD1196FB8}" srcOrd="2" destOrd="0" presId="urn:microsoft.com/office/officeart/2016/7/layout/BasicLinearProcessNumbered"/>
    <dgm:cxn modelId="{78D69629-4599-471F-90C2-674FC9C052CB}" type="presParOf" srcId="{0717653B-2148-484D-8A04-924DE9163060}" destId="{B5AD3279-0F83-426A-A083-ACCD35280693}" srcOrd="3" destOrd="0" presId="urn:microsoft.com/office/officeart/2016/7/layout/BasicLinearProcessNumbered"/>
    <dgm:cxn modelId="{8673E249-564F-451F-A896-379D929AA3F3}" type="presParOf" srcId="{25F85A17-2F7A-4815-897D-686BF6CE7586}" destId="{6D9982E0-EFD0-4C62-932A-69DF1DE0C710}" srcOrd="1" destOrd="0" presId="urn:microsoft.com/office/officeart/2016/7/layout/BasicLinearProcessNumbered"/>
    <dgm:cxn modelId="{4F80D11E-AE5F-4A87-8EFE-64D27FF1211A}" type="presParOf" srcId="{25F85A17-2F7A-4815-897D-686BF6CE7586}" destId="{428A94C2-7C81-457A-BE1D-170E2B8A4B71}" srcOrd="2" destOrd="0" presId="urn:microsoft.com/office/officeart/2016/7/layout/BasicLinearProcessNumbered"/>
    <dgm:cxn modelId="{293ECF2C-2FDF-413A-ACA8-ADA23C467FDD}" type="presParOf" srcId="{428A94C2-7C81-457A-BE1D-170E2B8A4B71}" destId="{111F04F1-111F-4C8D-8AE8-6AC026AC8152}" srcOrd="0" destOrd="0" presId="urn:microsoft.com/office/officeart/2016/7/layout/BasicLinearProcessNumbered"/>
    <dgm:cxn modelId="{FCD2358B-9DC5-4200-B18D-50EEBD25C670}" type="presParOf" srcId="{428A94C2-7C81-457A-BE1D-170E2B8A4B71}" destId="{9E76843C-D7E9-4174-A84D-18BA560B18FC}" srcOrd="1" destOrd="0" presId="urn:microsoft.com/office/officeart/2016/7/layout/BasicLinearProcessNumbered"/>
    <dgm:cxn modelId="{E4303102-DAA5-4DC6-8EB7-1057B93C2A0C}" type="presParOf" srcId="{428A94C2-7C81-457A-BE1D-170E2B8A4B71}" destId="{9D7ED3EC-6325-40D1-BFD3-E5931CDD1617}" srcOrd="2" destOrd="0" presId="urn:microsoft.com/office/officeart/2016/7/layout/BasicLinearProcessNumbered"/>
    <dgm:cxn modelId="{ED6DD104-B544-4A64-AD44-54ECD60C583C}" type="presParOf" srcId="{428A94C2-7C81-457A-BE1D-170E2B8A4B71}" destId="{D014D4A9-1500-4815-9256-CF31E86FD402}" srcOrd="3" destOrd="0" presId="urn:microsoft.com/office/officeart/2016/7/layout/BasicLinearProcessNumbered"/>
    <dgm:cxn modelId="{8CAEA1DB-4F08-40CC-AF35-817432A6ABC0}" type="presParOf" srcId="{25F85A17-2F7A-4815-897D-686BF6CE7586}" destId="{CABF5CA9-57B1-4CAC-9688-9A0E41DBB021}" srcOrd="3" destOrd="0" presId="urn:microsoft.com/office/officeart/2016/7/layout/BasicLinearProcessNumbered"/>
    <dgm:cxn modelId="{CA4E8988-CC63-448A-93E1-DB44D9969276}" type="presParOf" srcId="{25F85A17-2F7A-4815-897D-686BF6CE7586}" destId="{B148A8E2-37EA-4D25-907E-349FA9420D70}" srcOrd="4" destOrd="0" presId="urn:microsoft.com/office/officeart/2016/7/layout/BasicLinearProcessNumbered"/>
    <dgm:cxn modelId="{A9F39ED2-FDCC-4576-8FF9-2CFCAD6C5565}" type="presParOf" srcId="{B148A8E2-37EA-4D25-907E-349FA9420D70}" destId="{5E6E667D-09FD-4355-B2C4-C14735230E3D}" srcOrd="0" destOrd="0" presId="urn:microsoft.com/office/officeart/2016/7/layout/BasicLinearProcessNumbered"/>
    <dgm:cxn modelId="{76A74641-7465-4B45-863F-0416EBBB8CFA}" type="presParOf" srcId="{B148A8E2-37EA-4D25-907E-349FA9420D70}" destId="{27866E91-8472-4441-A7AD-62D79353D2B6}" srcOrd="1" destOrd="0" presId="urn:microsoft.com/office/officeart/2016/7/layout/BasicLinearProcessNumbered"/>
    <dgm:cxn modelId="{3CC85633-05BB-400A-9406-812B2D71E98D}" type="presParOf" srcId="{B148A8E2-37EA-4D25-907E-349FA9420D70}" destId="{7456F2D6-35B3-4284-8161-4C036AA369B2}" srcOrd="2" destOrd="0" presId="urn:microsoft.com/office/officeart/2016/7/layout/BasicLinearProcessNumbered"/>
    <dgm:cxn modelId="{A70EA26D-AFA9-4186-A94E-D0D89D1AE076}" type="presParOf" srcId="{B148A8E2-37EA-4D25-907E-349FA9420D70}" destId="{D1DE022F-4F7F-4838-991E-80B16ADA719A}"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7FB800-CD9C-0A44-8E4D-ECE2B08848EB}"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315C3D6F-2FE9-544E-91D5-6185E0345A22}">
      <dgm:prSet phldrT="[Text]"/>
      <dgm:spPr>
        <a:xfrm>
          <a:off x="64594" y="457014"/>
          <a:ext cx="3003024" cy="1801814"/>
        </a:xfrm>
        <a:prstGeom prst="roundRect">
          <a:avLst>
            <a:gd name="adj" fmla="val 10000"/>
          </a:avLst>
        </a:prstGeom>
        <a:solidFill>
          <a:srgbClr val="379C8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Arial"/>
              <a:ea typeface="+mn-ea"/>
              <a:cs typeface="+mn-cs"/>
            </a:rPr>
            <a:t>Patient signs into group Zoom with mindfulness instructor, primary care provider, and other patients</a:t>
          </a:r>
        </a:p>
      </dgm:t>
    </dgm:pt>
    <dgm:pt modelId="{D50EA5DE-D816-D242-A091-CAE9BB8F6112}" type="parTrans" cxnId="{6F891804-DF62-F645-92CC-41BBA2C83C0C}">
      <dgm:prSet/>
      <dgm:spPr/>
      <dgm:t>
        <a:bodyPr/>
        <a:lstStyle/>
        <a:p>
          <a:endParaRPr lang="en-US"/>
        </a:p>
      </dgm:t>
    </dgm:pt>
    <dgm:pt modelId="{F5BE5F31-2248-8C45-9F89-29290FBA647D}" type="sibTrans" cxnId="{6F891804-DF62-F645-92CC-41BBA2C83C0C}">
      <dgm:prSet/>
      <dgm:spPr>
        <a:xfrm>
          <a:off x="3338897" y="985546"/>
          <a:ext cx="575109" cy="744750"/>
        </a:xfrm>
        <a:prstGeom prst="rightArrow">
          <a:avLst>
            <a:gd name="adj1" fmla="val 60000"/>
            <a:gd name="adj2" fmla="val 50000"/>
          </a:avLst>
        </a:prstGeom>
        <a:solidFill>
          <a:srgbClr val="379C8B">
            <a:tint val="60000"/>
            <a:hueOff val="0"/>
            <a:satOff val="0"/>
            <a:lumOff val="0"/>
            <a:alphaOff val="0"/>
          </a:srgbClr>
        </a:solidFill>
        <a:ln>
          <a:noFill/>
        </a:ln>
        <a:effectLst/>
      </dgm:spPr>
      <dgm:t>
        <a:bodyPr/>
        <a:lstStyle/>
        <a:p>
          <a:pPr>
            <a:buNone/>
          </a:pPr>
          <a:endParaRPr lang="en-US">
            <a:solidFill>
              <a:srgbClr val="FFFFFF"/>
            </a:solidFill>
            <a:latin typeface="Arial"/>
            <a:ea typeface="+mn-ea"/>
            <a:cs typeface="+mn-cs"/>
          </a:endParaRPr>
        </a:p>
      </dgm:t>
    </dgm:pt>
    <dgm:pt modelId="{2B379795-0528-524D-8C6C-3623114FC6BF}">
      <dgm:prSet phldrT="[Text]"/>
      <dgm:spPr>
        <a:xfrm>
          <a:off x="4152731" y="457014"/>
          <a:ext cx="3003024" cy="1801814"/>
        </a:xfrm>
        <a:prstGeom prst="roundRect">
          <a:avLst>
            <a:gd name="adj" fmla="val 10000"/>
          </a:avLst>
        </a:prstGeom>
        <a:solidFill>
          <a:srgbClr val="379C8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Arial"/>
              <a:ea typeface="+mn-ea"/>
              <a:cs typeface="+mn-cs"/>
            </a:rPr>
            <a:t>Patient meets with provider for brief check-in via breakout room</a:t>
          </a:r>
        </a:p>
      </dgm:t>
    </dgm:pt>
    <dgm:pt modelId="{6D8E84AF-72CD-FC42-89A4-11BC0E745579}" type="parTrans" cxnId="{F7A0CA97-5577-FE4B-95D0-F8420BE6C357}">
      <dgm:prSet/>
      <dgm:spPr/>
      <dgm:t>
        <a:bodyPr/>
        <a:lstStyle/>
        <a:p>
          <a:endParaRPr lang="en-US"/>
        </a:p>
      </dgm:t>
    </dgm:pt>
    <dgm:pt modelId="{ED9F8367-7D83-B440-93B3-2CF174CF644B}" type="sibTrans" cxnId="{F7A0CA97-5577-FE4B-95D0-F8420BE6C357}">
      <dgm:prSet/>
      <dgm:spPr>
        <a:xfrm rot="21592765">
          <a:off x="7449463" y="981113"/>
          <a:ext cx="622661" cy="744750"/>
        </a:xfrm>
        <a:prstGeom prst="rightArrow">
          <a:avLst>
            <a:gd name="adj1" fmla="val 60000"/>
            <a:gd name="adj2" fmla="val 50000"/>
          </a:avLst>
        </a:prstGeom>
        <a:solidFill>
          <a:srgbClr val="379C8B">
            <a:tint val="60000"/>
            <a:hueOff val="0"/>
            <a:satOff val="0"/>
            <a:lumOff val="0"/>
            <a:alphaOff val="0"/>
          </a:srgbClr>
        </a:solidFill>
        <a:ln>
          <a:noFill/>
        </a:ln>
        <a:effectLst/>
      </dgm:spPr>
      <dgm:t>
        <a:bodyPr/>
        <a:lstStyle/>
        <a:p>
          <a:pPr>
            <a:buNone/>
          </a:pPr>
          <a:endParaRPr lang="en-US">
            <a:solidFill>
              <a:srgbClr val="FFFFFF"/>
            </a:solidFill>
            <a:latin typeface="Arial"/>
            <a:ea typeface="+mn-ea"/>
            <a:cs typeface="+mn-cs"/>
          </a:endParaRPr>
        </a:p>
      </dgm:t>
    </dgm:pt>
    <dgm:pt modelId="{C9C9616E-B658-3343-B312-EDC425C0D094}">
      <dgm:prSet phldrT="[Text]"/>
      <dgm:spPr>
        <a:xfrm>
          <a:off x="8330587" y="448221"/>
          <a:ext cx="3003024" cy="1801814"/>
        </a:xfrm>
        <a:prstGeom prst="roundRect">
          <a:avLst>
            <a:gd name="adj" fmla="val 10000"/>
          </a:avLst>
        </a:prstGeom>
        <a:solidFill>
          <a:srgbClr val="379C8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Arial"/>
              <a:ea typeface="+mn-ea"/>
              <a:cs typeface="+mn-cs"/>
            </a:rPr>
            <a:t>Patient returns to full group and participates in mindfulness program</a:t>
          </a:r>
        </a:p>
      </dgm:t>
    </dgm:pt>
    <dgm:pt modelId="{2561B264-BF79-654F-AE33-0FEBBBA14A40}" type="parTrans" cxnId="{8E8EE29D-5819-6F4E-82D4-50C9300D8732}">
      <dgm:prSet/>
      <dgm:spPr/>
      <dgm:t>
        <a:bodyPr/>
        <a:lstStyle/>
        <a:p>
          <a:endParaRPr lang="en-US"/>
        </a:p>
      </dgm:t>
    </dgm:pt>
    <dgm:pt modelId="{D4CA3367-04AE-0F49-9E24-EEEFDB9DB182}" type="sibTrans" cxnId="{8E8EE29D-5819-6F4E-82D4-50C9300D8732}">
      <dgm:prSet/>
      <dgm:spPr/>
      <dgm:t>
        <a:bodyPr/>
        <a:lstStyle/>
        <a:p>
          <a:endParaRPr lang="en-US"/>
        </a:p>
      </dgm:t>
    </dgm:pt>
    <dgm:pt modelId="{6721828D-E895-C644-8A29-327812EDA211}" type="pres">
      <dgm:prSet presAssocID="{E87FB800-CD9C-0A44-8E4D-ECE2B08848EB}" presName="Name0" presStyleCnt="0">
        <dgm:presLayoutVars>
          <dgm:dir/>
          <dgm:resizeHandles val="exact"/>
        </dgm:presLayoutVars>
      </dgm:prSet>
      <dgm:spPr/>
    </dgm:pt>
    <dgm:pt modelId="{B5752EF4-2537-4246-9470-B629FA59B838}" type="pres">
      <dgm:prSet presAssocID="{315C3D6F-2FE9-544E-91D5-6185E0345A22}" presName="node" presStyleLbl="node1" presStyleIdx="0" presStyleCnt="3" custLinFactNeighborX="4541" custLinFactNeighborY="-33182">
        <dgm:presLayoutVars>
          <dgm:bulletEnabled val="1"/>
        </dgm:presLayoutVars>
      </dgm:prSet>
      <dgm:spPr/>
    </dgm:pt>
    <dgm:pt modelId="{0CD16161-6ABA-8C42-842F-FB92B4257C19}" type="pres">
      <dgm:prSet presAssocID="{F5BE5F31-2248-8C45-9F89-29290FBA647D}" presName="sibTrans" presStyleLbl="sibTrans2D1" presStyleIdx="0" presStyleCnt="2"/>
      <dgm:spPr/>
    </dgm:pt>
    <dgm:pt modelId="{565EF582-9776-414D-B4FA-68E2EF3FA962}" type="pres">
      <dgm:prSet presAssocID="{F5BE5F31-2248-8C45-9F89-29290FBA647D}" presName="connectorText" presStyleLbl="sibTrans2D1" presStyleIdx="0" presStyleCnt="2"/>
      <dgm:spPr/>
    </dgm:pt>
    <dgm:pt modelId="{E850254F-3EF2-D84A-AB99-F4235182063F}" type="pres">
      <dgm:prSet presAssocID="{2B379795-0528-524D-8C6C-3623114FC6BF}" presName="node" presStyleLbl="node1" presStyleIdx="1" presStyleCnt="3" custLinFactNeighborX="-5124" custLinFactNeighborY="-33182">
        <dgm:presLayoutVars>
          <dgm:bulletEnabled val="1"/>
        </dgm:presLayoutVars>
      </dgm:prSet>
      <dgm:spPr/>
    </dgm:pt>
    <dgm:pt modelId="{F64784C5-AB0E-0147-BC29-7D033D7E9A30}" type="pres">
      <dgm:prSet presAssocID="{ED9F8367-7D83-B440-93B3-2CF174CF644B}" presName="sibTrans" presStyleLbl="sibTrans2D1" presStyleIdx="1" presStyleCnt="2"/>
      <dgm:spPr/>
    </dgm:pt>
    <dgm:pt modelId="{3F9079F1-88B1-7B4E-80CC-6AE12F567CD2}" type="pres">
      <dgm:prSet presAssocID="{ED9F8367-7D83-B440-93B3-2CF174CF644B}" presName="connectorText" presStyleLbl="sibTrans2D1" presStyleIdx="1" presStyleCnt="2"/>
      <dgm:spPr/>
    </dgm:pt>
    <dgm:pt modelId="{8B96A3CC-4289-9946-B2DA-267A360C1EA9}" type="pres">
      <dgm:prSet presAssocID="{C9C9616E-B658-3343-B312-EDC425C0D094}" presName="node" presStyleLbl="node1" presStyleIdx="2" presStyleCnt="3" custLinFactNeighborX="-7320" custLinFactNeighborY="-33670">
        <dgm:presLayoutVars>
          <dgm:bulletEnabled val="1"/>
        </dgm:presLayoutVars>
      </dgm:prSet>
      <dgm:spPr/>
    </dgm:pt>
  </dgm:ptLst>
  <dgm:cxnLst>
    <dgm:cxn modelId="{6F891804-DF62-F645-92CC-41BBA2C83C0C}" srcId="{E87FB800-CD9C-0A44-8E4D-ECE2B08848EB}" destId="{315C3D6F-2FE9-544E-91D5-6185E0345A22}" srcOrd="0" destOrd="0" parTransId="{D50EA5DE-D816-D242-A091-CAE9BB8F6112}" sibTransId="{F5BE5F31-2248-8C45-9F89-29290FBA647D}"/>
    <dgm:cxn modelId="{D0A76E18-ADC6-DB48-B75A-D2D8E2C3140E}" type="presOf" srcId="{C9C9616E-B658-3343-B312-EDC425C0D094}" destId="{8B96A3CC-4289-9946-B2DA-267A360C1EA9}" srcOrd="0" destOrd="0" presId="urn:microsoft.com/office/officeart/2005/8/layout/process1"/>
    <dgm:cxn modelId="{2B56BF27-F27D-6745-95C1-074683EDE636}" type="presOf" srcId="{E87FB800-CD9C-0A44-8E4D-ECE2B08848EB}" destId="{6721828D-E895-C644-8A29-327812EDA211}" srcOrd="0" destOrd="0" presId="urn:microsoft.com/office/officeart/2005/8/layout/process1"/>
    <dgm:cxn modelId="{79BBBC43-AD5A-5446-AF3E-84DF1AF6C7ED}" type="presOf" srcId="{ED9F8367-7D83-B440-93B3-2CF174CF644B}" destId="{3F9079F1-88B1-7B4E-80CC-6AE12F567CD2}" srcOrd="1" destOrd="0" presId="urn:microsoft.com/office/officeart/2005/8/layout/process1"/>
    <dgm:cxn modelId="{63A0B467-B60E-3A40-95C1-18C78AB6A309}" type="presOf" srcId="{315C3D6F-2FE9-544E-91D5-6185E0345A22}" destId="{B5752EF4-2537-4246-9470-B629FA59B838}" srcOrd="0" destOrd="0" presId="urn:microsoft.com/office/officeart/2005/8/layout/process1"/>
    <dgm:cxn modelId="{59615C8C-8E0F-024C-84B5-1AE9EFC1C18B}" type="presOf" srcId="{2B379795-0528-524D-8C6C-3623114FC6BF}" destId="{E850254F-3EF2-D84A-AB99-F4235182063F}" srcOrd="0" destOrd="0" presId="urn:microsoft.com/office/officeart/2005/8/layout/process1"/>
    <dgm:cxn modelId="{F7A0CA97-5577-FE4B-95D0-F8420BE6C357}" srcId="{E87FB800-CD9C-0A44-8E4D-ECE2B08848EB}" destId="{2B379795-0528-524D-8C6C-3623114FC6BF}" srcOrd="1" destOrd="0" parTransId="{6D8E84AF-72CD-FC42-89A4-11BC0E745579}" sibTransId="{ED9F8367-7D83-B440-93B3-2CF174CF644B}"/>
    <dgm:cxn modelId="{8E8EE29D-5819-6F4E-82D4-50C9300D8732}" srcId="{E87FB800-CD9C-0A44-8E4D-ECE2B08848EB}" destId="{C9C9616E-B658-3343-B312-EDC425C0D094}" srcOrd="2" destOrd="0" parTransId="{2561B264-BF79-654F-AE33-0FEBBBA14A40}" sibTransId="{D4CA3367-04AE-0F49-9E24-EEEFDB9DB182}"/>
    <dgm:cxn modelId="{74C3E4B5-00EC-074D-8191-A2E4751DF7F9}" type="presOf" srcId="{F5BE5F31-2248-8C45-9F89-29290FBA647D}" destId="{565EF582-9776-414D-B4FA-68E2EF3FA962}" srcOrd="1" destOrd="0" presId="urn:microsoft.com/office/officeart/2005/8/layout/process1"/>
    <dgm:cxn modelId="{80C538BF-0172-AD41-AEE3-DB8A4ADAB944}" type="presOf" srcId="{F5BE5F31-2248-8C45-9F89-29290FBA647D}" destId="{0CD16161-6ABA-8C42-842F-FB92B4257C19}" srcOrd="0" destOrd="0" presId="urn:microsoft.com/office/officeart/2005/8/layout/process1"/>
    <dgm:cxn modelId="{DBEA18C5-764F-124C-8D53-7D2D9C6464C1}" type="presOf" srcId="{ED9F8367-7D83-B440-93B3-2CF174CF644B}" destId="{F64784C5-AB0E-0147-BC29-7D033D7E9A30}" srcOrd="0" destOrd="0" presId="urn:microsoft.com/office/officeart/2005/8/layout/process1"/>
    <dgm:cxn modelId="{B7B83B5E-6D8C-CC4F-AF40-59D321186344}" type="presParOf" srcId="{6721828D-E895-C644-8A29-327812EDA211}" destId="{B5752EF4-2537-4246-9470-B629FA59B838}" srcOrd="0" destOrd="0" presId="urn:microsoft.com/office/officeart/2005/8/layout/process1"/>
    <dgm:cxn modelId="{5A32B630-2632-6347-B249-E39F127A5211}" type="presParOf" srcId="{6721828D-E895-C644-8A29-327812EDA211}" destId="{0CD16161-6ABA-8C42-842F-FB92B4257C19}" srcOrd="1" destOrd="0" presId="urn:microsoft.com/office/officeart/2005/8/layout/process1"/>
    <dgm:cxn modelId="{0EE73B0E-5B02-C14E-9AD1-6D77555EF0D1}" type="presParOf" srcId="{0CD16161-6ABA-8C42-842F-FB92B4257C19}" destId="{565EF582-9776-414D-B4FA-68E2EF3FA962}" srcOrd="0" destOrd="0" presId="urn:microsoft.com/office/officeart/2005/8/layout/process1"/>
    <dgm:cxn modelId="{8E33396D-7908-574A-9496-D2324D324D9F}" type="presParOf" srcId="{6721828D-E895-C644-8A29-327812EDA211}" destId="{E850254F-3EF2-D84A-AB99-F4235182063F}" srcOrd="2" destOrd="0" presId="urn:microsoft.com/office/officeart/2005/8/layout/process1"/>
    <dgm:cxn modelId="{615558CD-BAA5-E048-97BC-5E639AE28BAF}" type="presParOf" srcId="{6721828D-E895-C644-8A29-327812EDA211}" destId="{F64784C5-AB0E-0147-BC29-7D033D7E9A30}" srcOrd="3" destOrd="0" presId="urn:microsoft.com/office/officeart/2005/8/layout/process1"/>
    <dgm:cxn modelId="{3859F942-435D-1E45-8EA5-773964193D95}" type="presParOf" srcId="{F64784C5-AB0E-0147-BC29-7D033D7E9A30}" destId="{3F9079F1-88B1-7B4E-80CC-6AE12F567CD2}" srcOrd="0" destOrd="0" presId="urn:microsoft.com/office/officeart/2005/8/layout/process1"/>
    <dgm:cxn modelId="{3108BDFC-0B56-A74D-8988-B9C37FB455D7}" type="presParOf" srcId="{6721828D-E895-C644-8A29-327812EDA211}" destId="{8B96A3CC-4289-9946-B2DA-267A360C1EA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CCFCC-57D2-468B-B353-66BA48A538D0}">
      <dsp:nvSpPr>
        <dsp:cNvPr id="0" name=""/>
        <dsp:cNvSpPr/>
      </dsp:nvSpPr>
      <dsp:spPr>
        <a:xfrm>
          <a:off x="0" y="0"/>
          <a:ext cx="3414946" cy="368940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844550">
            <a:lnSpc>
              <a:spcPct val="90000"/>
            </a:lnSpc>
            <a:spcBef>
              <a:spcPct val="0"/>
            </a:spcBef>
            <a:spcAft>
              <a:spcPct val="35000"/>
            </a:spcAft>
            <a:buNone/>
          </a:pPr>
          <a:r>
            <a:rPr lang="en-US" sz="1900" kern="1200" dirty="0"/>
            <a:t>Attendees should be able to explain why group-based multi-site clinical trials are important for the field of integrative medicine.</a:t>
          </a:r>
        </a:p>
      </dsp:txBody>
      <dsp:txXfrm>
        <a:off x="0" y="1401973"/>
        <a:ext cx="3414946" cy="2213643"/>
      </dsp:txXfrm>
    </dsp:sp>
    <dsp:sp modelId="{E114FE49-45CD-48AF-B271-008B1B7B4BF9}">
      <dsp:nvSpPr>
        <dsp:cNvPr id="0" name=""/>
        <dsp:cNvSpPr/>
      </dsp:nvSpPr>
      <dsp:spPr>
        <a:xfrm>
          <a:off x="1154062" y="368940"/>
          <a:ext cx="1106821" cy="110682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292" tIns="12700" rIns="86292"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a:off x="1316152" y="531030"/>
        <a:ext cx="782641" cy="782641"/>
      </dsp:txXfrm>
    </dsp:sp>
    <dsp:sp modelId="{121D3B07-78E9-49AC-AE47-3C5DD1196FB8}">
      <dsp:nvSpPr>
        <dsp:cNvPr id="0" name=""/>
        <dsp:cNvSpPr/>
      </dsp:nvSpPr>
      <dsp:spPr>
        <a:xfrm>
          <a:off x="0" y="3689333"/>
          <a:ext cx="3414946"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1F04F1-111F-4C8D-8AE8-6AC026AC8152}">
      <dsp:nvSpPr>
        <dsp:cNvPr id="0" name=""/>
        <dsp:cNvSpPr/>
      </dsp:nvSpPr>
      <dsp:spPr>
        <a:xfrm>
          <a:off x="3756441" y="0"/>
          <a:ext cx="3414946" cy="368940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844550">
            <a:lnSpc>
              <a:spcPct val="90000"/>
            </a:lnSpc>
            <a:spcBef>
              <a:spcPct val="0"/>
            </a:spcBef>
            <a:spcAft>
              <a:spcPct val="35000"/>
            </a:spcAft>
            <a:buNone/>
          </a:pPr>
          <a:r>
            <a:rPr lang="en-US" sz="1900" kern="1200" dirty="0"/>
            <a:t>Attendees should be able to articulate examples of how and why a group-based intervention design increases the complexity of multi-site trials.</a:t>
          </a:r>
        </a:p>
      </dsp:txBody>
      <dsp:txXfrm>
        <a:off x="3756441" y="1401973"/>
        <a:ext cx="3414946" cy="2213643"/>
      </dsp:txXfrm>
    </dsp:sp>
    <dsp:sp modelId="{9E76843C-D7E9-4174-A84D-18BA560B18FC}">
      <dsp:nvSpPr>
        <dsp:cNvPr id="0" name=""/>
        <dsp:cNvSpPr/>
      </dsp:nvSpPr>
      <dsp:spPr>
        <a:xfrm>
          <a:off x="4910503" y="368940"/>
          <a:ext cx="1106821" cy="1106821"/>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292" tIns="12700" rIns="86292" bIns="12700" numCol="1" spcCol="1270" anchor="ctr" anchorCtr="0">
          <a:noAutofit/>
        </a:bodyPr>
        <a:lstStyle/>
        <a:p>
          <a:pPr marL="0" lvl="0" indent="0" algn="ctr" defTabSz="2133600">
            <a:lnSpc>
              <a:spcPct val="90000"/>
            </a:lnSpc>
            <a:spcBef>
              <a:spcPct val="0"/>
            </a:spcBef>
            <a:spcAft>
              <a:spcPct val="35000"/>
            </a:spcAft>
            <a:buNone/>
          </a:pPr>
          <a:r>
            <a:rPr lang="en-US" sz="4800" kern="1200" dirty="0"/>
            <a:t>2</a:t>
          </a:r>
        </a:p>
      </dsp:txBody>
      <dsp:txXfrm>
        <a:off x="5072593" y="531030"/>
        <a:ext cx="782641" cy="782641"/>
      </dsp:txXfrm>
    </dsp:sp>
    <dsp:sp modelId="{9D7ED3EC-6325-40D1-BFD3-E5931CDD1617}">
      <dsp:nvSpPr>
        <dsp:cNvPr id="0" name=""/>
        <dsp:cNvSpPr/>
      </dsp:nvSpPr>
      <dsp:spPr>
        <a:xfrm>
          <a:off x="3756441" y="3689333"/>
          <a:ext cx="3414946"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6E667D-09FD-4355-B2C4-C14735230E3D}">
      <dsp:nvSpPr>
        <dsp:cNvPr id="0" name=""/>
        <dsp:cNvSpPr/>
      </dsp:nvSpPr>
      <dsp:spPr>
        <a:xfrm>
          <a:off x="7512882" y="0"/>
          <a:ext cx="3414946" cy="368940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844550">
            <a:lnSpc>
              <a:spcPct val="90000"/>
            </a:lnSpc>
            <a:spcBef>
              <a:spcPct val="0"/>
            </a:spcBef>
            <a:spcAft>
              <a:spcPct val="35000"/>
            </a:spcAft>
            <a:buNone/>
          </a:pPr>
          <a:r>
            <a:rPr lang="en-US" sz="1900" kern="1200" dirty="0"/>
            <a:t>Attendees should be able to identify 3 strategies to prevent and/or overcome common challenges related to group-based multi-site clinical trials.</a:t>
          </a:r>
        </a:p>
      </dsp:txBody>
      <dsp:txXfrm>
        <a:off x="7512882" y="1401973"/>
        <a:ext cx="3414946" cy="2213643"/>
      </dsp:txXfrm>
    </dsp:sp>
    <dsp:sp modelId="{27866E91-8472-4441-A7AD-62D79353D2B6}">
      <dsp:nvSpPr>
        <dsp:cNvPr id="0" name=""/>
        <dsp:cNvSpPr/>
      </dsp:nvSpPr>
      <dsp:spPr>
        <a:xfrm>
          <a:off x="8666944" y="368940"/>
          <a:ext cx="1106821" cy="1106821"/>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292" tIns="12700" rIns="86292" bIns="12700" numCol="1" spcCol="1270" anchor="ctr" anchorCtr="0">
          <a:noAutofit/>
        </a:bodyPr>
        <a:lstStyle/>
        <a:p>
          <a:pPr marL="0" lvl="0" indent="0" algn="ctr" defTabSz="2133600">
            <a:lnSpc>
              <a:spcPct val="90000"/>
            </a:lnSpc>
            <a:spcBef>
              <a:spcPct val="0"/>
            </a:spcBef>
            <a:spcAft>
              <a:spcPct val="35000"/>
            </a:spcAft>
            <a:buNone/>
          </a:pPr>
          <a:r>
            <a:rPr lang="en-US" sz="4800" kern="1200" dirty="0"/>
            <a:t>3</a:t>
          </a:r>
        </a:p>
      </dsp:txBody>
      <dsp:txXfrm>
        <a:off x="8829034" y="531030"/>
        <a:ext cx="782641" cy="782641"/>
      </dsp:txXfrm>
    </dsp:sp>
    <dsp:sp modelId="{7456F2D6-35B3-4284-8161-4C036AA369B2}">
      <dsp:nvSpPr>
        <dsp:cNvPr id="0" name=""/>
        <dsp:cNvSpPr/>
      </dsp:nvSpPr>
      <dsp:spPr>
        <a:xfrm>
          <a:off x="7512882" y="3689333"/>
          <a:ext cx="3414946"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52EF4-2537-4246-9470-B629FA59B838}">
      <dsp:nvSpPr>
        <dsp:cNvPr id="0" name=""/>
        <dsp:cNvSpPr/>
      </dsp:nvSpPr>
      <dsp:spPr>
        <a:xfrm>
          <a:off x="54686" y="432900"/>
          <a:ext cx="2542416" cy="1525449"/>
        </a:xfrm>
        <a:prstGeom prst="roundRect">
          <a:avLst>
            <a:gd name="adj" fmla="val 10000"/>
          </a:avLst>
        </a:prstGeom>
        <a:solidFill>
          <a:srgbClr val="379C8B">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Arial"/>
              <a:ea typeface="+mn-ea"/>
              <a:cs typeface="+mn-cs"/>
            </a:rPr>
            <a:t>Patient signs into group Zoom with mindfulness instructor, primary care provider, and other patients</a:t>
          </a:r>
        </a:p>
      </dsp:txBody>
      <dsp:txXfrm>
        <a:off x="99365" y="477579"/>
        <a:ext cx="2453058" cy="1436091"/>
      </dsp:txXfrm>
    </dsp:sp>
    <dsp:sp modelId="{0CD16161-6ABA-8C42-842F-FB92B4257C19}">
      <dsp:nvSpPr>
        <dsp:cNvPr id="0" name=""/>
        <dsp:cNvSpPr/>
      </dsp:nvSpPr>
      <dsp:spPr>
        <a:xfrm>
          <a:off x="2826772" y="880365"/>
          <a:ext cx="486898" cy="630519"/>
        </a:xfrm>
        <a:prstGeom prst="rightArrow">
          <a:avLst>
            <a:gd name="adj1" fmla="val 60000"/>
            <a:gd name="adj2" fmla="val 50000"/>
          </a:avLst>
        </a:prstGeom>
        <a:solidFill>
          <a:srgbClr val="379C8B">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FFFFFF"/>
            </a:solidFill>
            <a:latin typeface="Arial"/>
            <a:ea typeface="+mn-ea"/>
            <a:cs typeface="+mn-cs"/>
          </a:endParaRPr>
        </a:p>
      </dsp:txBody>
      <dsp:txXfrm>
        <a:off x="2826772" y="1006469"/>
        <a:ext cx="340829" cy="378311"/>
      </dsp:txXfrm>
    </dsp:sp>
    <dsp:sp modelId="{E850254F-3EF2-D84A-AB99-F4235182063F}">
      <dsp:nvSpPr>
        <dsp:cNvPr id="0" name=""/>
        <dsp:cNvSpPr/>
      </dsp:nvSpPr>
      <dsp:spPr>
        <a:xfrm>
          <a:off x="3515779" y="432900"/>
          <a:ext cx="2542416" cy="1525449"/>
        </a:xfrm>
        <a:prstGeom prst="roundRect">
          <a:avLst>
            <a:gd name="adj" fmla="val 10000"/>
          </a:avLst>
        </a:prstGeom>
        <a:solidFill>
          <a:srgbClr val="379C8B">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Arial"/>
              <a:ea typeface="+mn-ea"/>
              <a:cs typeface="+mn-cs"/>
            </a:rPr>
            <a:t>Patient meets with provider for brief check-in via breakout room</a:t>
          </a:r>
        </a:p>
      </dsp:txBody>
      <dsp:txXfrm>
        <a:off x="3560458" y="477579"/>
        <a:ext cx="2453058" cy="1436091"/>
      </dsp:txXfrm>
    </dsp:sp>
    <dsp:sp modelId="{F64784C5-AB0E-0147-BC29-7D033D7E9A30}">
      <dsp:nvSpPr>
        <dsp:cNvPr id="0" name=""/>
        <dsp:cNvSpPr/>
      </dsp:nvSpPr>
      <dsp:spPr>
        <a:xfrm rot="21592765">
          <a:off x="6306853" y="876612"/>
          <a:ext cx="527157" cy="630519"/>
        </a:xfrm>
        <a:prstGeom prst="rightArrow">
          <a:avLst>
            <a:gd name="adj1" fmla="val 60000"/>
            <a:gd name="adj2" fmla="val 50000"/>
          </a:avLst>
        </a:prstGeom>
        <a:solidFill>
          <a:srgbClr val="379C8B">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FFFFFF"/>
            </a:solidFill>
            <a:latin typeface="Arial"/>
            <a:ea typeface="+mn-ea"/>
            <a:cs typeface="+mn-cs"/>
          </a:endParaRPr>
        </a:p>
      </dsp:txBody>
      <dsp:txXfrm>
        <a:off x="6306853" y="1002882"/>
        <a:ext cx="369010" cy="378311"/>
      </dsp:txXfrm>
    </dsp:sp>
    <dsp:sp modelId="{8B96A3CC-4289-9946-B2DA-267A360C1EA9}">
      <dsp:nvSpPr>
        <dsp:cNvPr id="0" name=""/>
        <dsp:cNvSpPr/>
      </dsp:nvSpPr>
      <dsp:spPr>
        <a:xfrm>
          <a:off x="7052829" y="425456"/>
          <a:ext cx="2542416" cy="1525449"/>
        </a:xfrm>
        <a:prstGeom prst="roundRect">
          <a:avLst>
            <a:gd name="adj" fmla="val 10000"/>
          </a:avLst>
        </a:prstGeom>
        <a:solidFill>
          <a:srgbClr val="379C8B">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Arial"/>
              <a:ea typeface="+mn-ea"/>
              <a:cs typeface="+mn-cs"/>
            </a:rPr>
            <a:t>Patient returns to full group and participates in mindfulness program</a:t>
          </a:r>
        </a:p>
      </dsp:txBody>
      <dsp:txXfrm>
        <a:off x="7097508" y="470135"/>
        <a:ext cx="2453058" cy="1436091"/>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99CD5-D962-4CE6-B084-B7B9F527C809}" type="datetimeFigureOut">
              <a:rPr lang="en-US" smtClean="0"/>
              <a:t>2/27/2025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2B2DFA-04F6-4713-86A1-47E953577B26}" type="slidenum">
              <a:rPr lang="en-US" smtClean="0"/>
              <a:t>‹#›</a:t>
            </a:fld>
            <a:endParaRPr lang="en-US" dirty="0"/>
          </a:p>
        </p:txBody>
      </p:sp>
    </p:spTree>
    <p:extLst>
      <p:ext uri="{BB962C8B-B14F-4D97-AF65-F5344CB8AC3E}">
        <p14:creationId xmlns:p14="http://schemas.microsoft.com/office/powerpoint/2010/main" val="24571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B2DFA-04F6-4713-86A1-47E953577B26}" type="slidenum">
              <a:rPr lang="en-US" smtClean="0"/>
              <a:t>9</a:t>
            </a:fld>
            <a:endParaRPr lang="en-US" dirty="0"/>
          </a:p>
        </p:txBody>
      </p:sp>
    </p:spTree>
    <p:extLst>
      <p:ext uri="{BB962C8B-B14F-4D97-AF65-F5344CB8AC3E}">
        <p14:creationId xmlns:p14="http://schemas.microsoft.com/office/powerpoint/2010/main" val="89165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D2B2DFA-04F6-4713-86A1-47E953577B26}" type="slidenum">
              <a:rPr lang="en-US" smtClean="0"/>
              <a:t>10</a:t>
            </a:fld>
            <a:endParaRPr lang="en-US" dirty="0"/>
          </a:p>
        </p:txBody>
      </p:sp>
    </p:spTree>
    <p:extLst>
      <p:ext uri="{BB962C8B-B14F-4D97-AF65-F5344CB8AC3E}">
        <p14:creationId xmlns:p14="http://schemas.microsoft.com/office/powerpoint/2010/main" val="40523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D2B2DFA-04F6-4713-86A1-47E953577B26}" type="slidenum">
              <a:rPr lang="en-US" smtClean="0"/>
              <a:t>11</a:t>
            </a:fld>
            <a:endParaRPr lang="en-US" dirty="0"/>
          </a:p>
        </p:txBody>
      </p:sp>
    </p:spTree>
    <p:extLst>
      <p:ext uri="{BB962C8B-B14F-4D97-AF65-F5344CB8AC3E}">
        <p14:creationId xmlns:p14="http://schemas.microsoft.com/office/powerpoint/2010/main" val="42335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D6D3EB-48AE-4389-BE04-FA21A99CBB7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814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B2DFA-04F6-4713-86A1-47E953577B26}" type="slidenum">
              <a:rPr lang="en-US" smtClean="0"/>
              <a:t>13</a:t>
            </a:fld>
            <a:endParaRPr lang="en-US" dirty="0"/>
          </a:p>
        </p:txBody>
      </p:sp>
    </p:spTree>
    <p:extLst>
      <p:ext uri="{BB962C8B-B14F-4D97-AF65-F5344CB8AC3E}">
        <p14:creationId xmlns:p14="http://schemas.microsoft.com/office/powerpoint/2010/main" val="969689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4924" y="1567537"/>
            <a:ext cx="11085097" cy="2387600"/>
          </a:xfrm>
        </p:spPr>
        <p:txBody>
          <a:bodyPr anchor="t"/>
          <a:lstStyle>
            <a:lvl1pPr algn="l">
              <a:defRPr sz="5400" cap="none" baseline="0"/>
            </a:lvl1pPr>
          </a:lstStyle>
          <a:p>
            <a:r>
              <a:rPr lang="en-US" dirty="0"/>
              <a:t>Click To Edit Master Title Style</a:t>
            </a:r>
          </a:p>
        </p:txBody>
      </p:sp>
      <p:sp>
        <p:nvSpPr>
          <p:cNvPr id="3" name="Subtitle 2"/>
          <p:cNvSpPr>
            <a:spLocks noGrp="1"/>
          </p:cNvSpPr>
          <p:nvPr>
            <p:ph type="subTitle" idx="1"/>
          </p:nvPr>
        </p:nvSpPr>
        <p:spPr>
          <a:xfrm>
            <a:off x="1126958" y="2610852"/>
            <a:ext cx="9144000" cy="1311440"/>
          </a:xfrm>
        </p:spPr>
        <p:txBody>
          <a:bodyPr>
            <a:normAutofit/>
          </a:bodyPr>
          <a:lstStyle>
            <a:lvl1pPr marL="0" indent="0" algn="l">
              <a:buNone/>
              <a:defRPr sz="3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184" y="2862944"/>
            <a:ext cx="3237801" cy="3156856"/>
          </a:xfrm>
          <a:prstGeom prst="rect">
            <a:avLst/>
          </a:prstGeom>
        </p:spPr>
      </p:pic>
    </p:spTree>
    <p:extLst>
      <p:ext uri="{BB962C8B-B14F-4D97-AF65-F5344CB8AC3E}">
        <p14:creationId xmlns:p14="http://schemas.microsoft.com/office/powerpoint/2010/main" val="25058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9152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defRPr sz="4000"/>
            </a:lvl1pPr>
            <a:lvl2pPr marL="914400" indent="-457200">
              <a:defRPr sz="3600"/>
            </a:lvl2pPr>
            <a:lvl3pPr marL="1371600" indent="-457200">
              <a:defRPr sz="3200"/>
            </a:lvl3pPr>
            <a:lvl4pPr marL="1828800" indent="-457200">
              <a:defRPr sz="2800"/>
            </a:lvl4pPr>
            <a:lvl5pPr marL="2286000" indent="-457200">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356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57200" indent="-457200">
              <a:defRPr sz="4000"/>
            </a:lvl1pPr>
            <a:lvl2pPr marL="914400" indent="-457200">
              <a:defRPr sz="3600"/>
            </a:lvl2pPr>
            <a:lvl3pPr marL="1371600" indent="-457200">
              <a:defRPr sz="3200"/>
            </a:lvl3pPr>
            <a:lvl4pPr marL="1828800" indent="-457200">
              <a:defRPr sz="2800"/>
            </a:lvl4pPr>
            <a:lvl5pPr marL="2286000" indent="-457200">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324600"/>
            <a:ext cx="1905001" cy="298093"/>
          </a:xfrm>
          <a:prstGeom prst="rect">
            <a:avLst/>
          </a:prstGeom>
        </p:spPr>
      </p:pic>
    </p:spTree>
    <p:extLst>
      <p:ext uri="{BB962C8B-B14F-4D97-AF65-F5344CB8AC3E}">
        <p14:creationId xmlns:p14="http://schemas.microsoft.com/office/powerpoint/2010/main" val="22005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486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6" y="365125"/>
            <a:ext cx="12188824"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80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0551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88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436" y="2438400"/>
            <a:ext cx="6016764" cy="1652019"/>
          </a:xfrm>
          <a:prstGeom prst="rect">
            <a:avLst/>
          </a:prstGeom>
        </p:spPr>
      </p:pic>
    </p:spTree>
    <p:extLst>
      <p:ext uri="{BB962C8B-B14F-4D97-AF65-F5344CB8AC3E}">
        <p14:creationId xmlns:p14="http://schemas.microsoft.com/office/powerpoint/2010/main" val="3717480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4953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9601200" y="4648200"/>
            <a:ext cx="2590801" cy="2209800"/>
            <a:chOff x="9601200" y="4648200"/>
            <a:chExt cx="2590801" cy="2209800"/>
          </a:xfrm>
        </p:grpSpPr>
        <p:pic>
          <p:nvPicPr>
            <p:cNvPr id="7" name="Picture 6"/>
            <p:cNvPicPr>
              <a:picLocks noChangeAspect="1"/>
            </p:cNvPicPr>
            <p:nvPr userDrawn="1"/>
          </p:nvPicPr>
          <p:blipFill rotWithShape="1">
            <a:blip r:embed="rId12">
              <a:extLst>
                <a:ext uri="{28A0092B-C50C-407E-A947-70E740481C1C}">
                  <a14:useLocalDpi xmlns:a14="http://schemas.microsoft.com/office/drawing/2010/main" val="0"/>
                </a:ext>
              </a:extLst>
            </a:blip>
            <a:srcRect r="11935" b="19355"/>
            <a:stretch/>
          </p:blipFill>
          <p:spPr>
            <a:xfrm>
              <a:off x="10058401" y="4953000"/>
              <a:ext cx="2133600" cy="1905000"/>
            </a:xfrm>
            <a:prstGeom prst="rect">
              <a:avLst/>
            </a:prstGeom>
          </p:spPr>
        </p:pic>
        <p:sp>
          <p:nvSpPr>
            <p:cNvPr id="4" name="Rectangle 3"/>
            <p:cNvSpPr/>
            <p:nvPr userDrawn="1"/>
          </p:nvSpPr>
          <p:spPr>
            <a:xfrm>
              <a:off x="9601200" y="4648200"/>
              <a:ext cx="2590800" cy="2209800"/>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Placeholder 1"/>
          <p:cNvSpPr>
            <a:spLocks noGrp="1"/>
          </p:cNvSpPr>
          <p:nvPr>
            <p:ph type="title"/>
          </p:nvPr>
        </p:nvSpPr>
        <p:spPr>
          <a:xfrm>
            <a:off x="0" y="228600"/>
            <a:ext cx="121920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1343720"/>
      </p:ext>
    </p:extLst>
  </p:cSld>
  <p:clrMap bg1="dk1" tx1="lt1" bg2="dk2" tx2="lt2" accent1="accent1" accent2="accent2" accent3="accent3" accent4="accent4" accent5="accent5" accent6="accent6" hlink="hlink" folHlink="folHlink"/>
  <p:sldLayoutIdLst>
    <p:sldLayoutId id="2147483706" r:id="rId1"/>
    <p:sldLayoutId id="2147483697" r:id="rId2"/>
    <p:sldLayoutId id="214748370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lgn="ctr" defTabSz="914400" rtl="0" eaLnBrk="1" latinLnBrk="0" hangingPunct="1">
        <a:lnSpc>
          <a:spcPct val="90000"/>
        </a:lnSpc>
        <a:spcBef>
          <a:spcPct val="0"/>
        </a:spcBef>
        <a:buNone/>
        <a:defRPr sz="5400" kern="1200" cap="none" baseline="0">
          <a:solidFill>
            <a:schemeClr val="bg2"/>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44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hyperlink" Target="https://www.ncbi.nlm.nih.gov/pubmed/34455111/" TargetMode="External"/><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E4B775-358D-6380-A066-A0FFFD03CE08}"/>
              </a:ext>
            </a:extLst>
          </p:cNvPr>
          <p:cNvPicPr>
            <a:picLocks noChangeAspect="1"/>
          </p:cNvPicPr>
          <p:nvPr/>
        </p:nvPicPr>
        <p:blipFill>
          <a:blip r:embed="rId2"/>
          <a:stretch>
            <a:fillRect/>
          </a:stretch>
        </p:blipFill>
        <p:spPr>
          <a:xfrm>
            <a:off x="433967" y="457630"/>
            <a:ext cx="2946266" cy="802952"/>
          </a:xfrm>
          <a:prstGeom prst="rect">
            <a:avLst/>
          </a:prstGeom>
        </p:spPr>
      </p:pic>
      <p:pic>
        <p:nvPicPr>
          <p:cNvPr id="7" name="Picture 6">
            <a:extLst>
              <a:ext uri="{FF2B5EF4-FFF2-40B4-BE49-F238E27FC236}">
                <a16:creationId xmlns:a16="http://schemas.microsoft.com/office/drawing/2014/main" id="{0593D5E0-A105-EFAE-2F13-7C16CBFD5B7F}"/>
              </a:ext>
            </a:extLst>
          </p:cNvPr>
          <p:cNvPicPr>
            <a:picLocks noChangeAspect="1"/>
          </p:cNvPicPr>
          <p:nvPr/>
        </p:nvPicPr>
        <p:blipFill>
          <a:blip r:embed="rId3"/>
          <a:stretch>
            <a:fillRect/>
          </a:stretch>
        </p:blipFill>
        <p:spPr>
          <a:xfrm>
            <a:off x="4298367" y="429825"/>
            <a:ext cx="3474197" cy="849418"/>
          </a:xfrm>
          <a:prstGeom prst="rect">
            <a:avLst/>
          </a:prstGeom>
        </p:spPr>
      </p:pic>
      <p:pic>
        <p:nvPicPr>
          <p:cNvPr id="8" name="Picture 7">
            <a:extLst>
              <a:ext uri="{FF2B5EF4-FFF2-40B4-BE49-F238E27FC236}">
                <a16:creationId xmlns:a16="http://schemas.microsoft.com/office/drawing/2014/main" id="{E590ACCA-B136-028D-A549-D4953F19F71D}"/>
              </a:ext>
            </a:extLst>
          </p:cNvPr>
          <p:cNvPicPr>
            <a:picLocks noChangeAspect="1"/>
          </p:cNvPicPr>
          <p:nvPr/>
        </p:nvPicPr>
        <p:blipFill>
          <a:blip r:embed="rId4"/>
          <a:stretch>
            <a:fillRect/>
          </a:stretch>
        </p:blipFill>
        <p:spPr>
          <a:xfrm>
            <a:off x="8839200" y="171260"/>
            <a:ext cx="2286164" cy="993393"/>
          </a:xfrm>
          <a:prstGeom prst="rect">
            <a:avLst/>
          </a:prstGeom>
        </p:spPr>
      </p:pic>
      <p:sp>
        <p:nvSpPr>
          <p:cNvPr id="10" name="TextBox 9">
            <a:extLst>
              <a:ext uri="{FF2B5EF4-FFF2-40B4-BE49-F238E27FC236}">
                <a16:creationId xmlns:a16="http://schemas.microsoft.com/office/drawing/2014/main" id="{C6AE7CD0-71E0-EC66-8320-39F80713E5A9}"/>
              </a:ext>
            </a:extLst>
          </p:cNvPr>
          <p:cNvSpPr txBox="1"/>
          <p:nvPr/>
        </p:nvSpPr>
        <p:spPr>
          <a:xfrm>
            <a:off x="1028700" y="2057400"/>
            <a:ext cx="10134599" cy="1323439"/>
          </a:xfrm>
          <a:prstGeom prst="rect">
            <a:avLst/>
          </a:prstGeom>
          <a:noFill/>
        </p:spPr>
        <p:txBody>
          <a:bodyPr wrap="square">
            <a:spAutoFit/>
          </a:bodyPr>
          <a:lstStyle/>
          <a:p>
            <a:pPr algn="ctr"/>
            <a:r>
              <a:rPr kumimoji="0" lang="en-US" altLang="en-US" sz="4000" b="1" i="0" u="none" strike="noStrike" cap="none" normalizeH="0" baseline="0" dirty="0">
                <a:ln>
                  <a:noFill/>
                </a:ln>
                <a:solidFill>
                  <a:schemeClr val="bg1"/>
                </a:solidFill>
                <a:effectLst/>
              </a:rPr>
              <a:t>Challenges and Hot Tips for Conducting</a:t>
            </a:r>
            <a:br>
              <a:rPr kumimoji="0" lang="en-US" altLang="en-US" sz="4000" b="1" i="0" u="none" strike="noStrike" cap="none" normalizeH="0" baseline="0" dirty="0">
                <a:ln>
                  <a:noFill/>
                </a:ln>
                <a:solidFill>
                  <a:schemeClr val="bg1"/>
                </a:solidFill>
                <a:effectLst/>
              </a:rPr>
            </a:br>
            <a:r>
              <a:rPr kumimoji="0" lang="en-US" altLang="en-US" sz="4000" b="1" i="0" u="none" strike="noStrike" cap="none" normalizeH="0" baseline="0" dirty="0">
                <a:ln>
                  <a:noFill/>
                </a:ln>
                <a:solidFill>
                  <a:schemeClr val="bg1"/>
                </a:solidFill>
                <a:effectLst/>
              </a:rPr>
              <a:t>Multi-Site Group-Based Clinical Trials</a:t>
            </a:r>
            <a:endParaRPr lang="en-US" sz="4000" dirty="0"/>
          </a:p>
        </p:txBody>
      </p:sp>
      <p:sp>
        <p:nvSpPr>
          <p:cNvPr id="12" name="Subtitle 2">
            <a:extLst>
              <a:ext uri="{FF2B5EF4-FFF2-40B4-BE49-F238E27FC236}">
                <a16:creationId xmlns:a16="http://schemas.microsoft.com/office/drawing/2014/main" id="{9B2E3DF0-43F9-7679-BD6A-A874A3BEC4AA}"/>
              </a:ext>
            </a:extLst>
          </p:cNvPr>
          <p:cNvSpPr txBox="1">
            <a:spLocks/>
          </p:cNvSpPr>
          <p:nvPr/>
        </p:nvSpPr>
        <p:spPr>
          <a:xfrm>
            <a:off x="1287093" y="4729358"/>
            <a:ext cx="7552107" cy="1698817"/>
          </a:xfrm>
          <a:prstGeom prst="rect">
            <a:avLst/>
          </a:prstGeom>
        </p:spPr>
        <p:txBody>
          <a:bodyPr vert="horz" lIns="91440" tIns="45720" rIns="91440" bIns="45720" rtlCol="0" anchor="ctr">
            <a:normAutofit fontScale="47500" lnSpcReduction="20000"/>
          </a:bodyPr>
          <a:lst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3600" dirty="0">
                <a:solidFill>
                  <a:schemeClr val="bg1"/>
                </a:solidFill>
              </a:rPr>
              <a:t>March 6, 2025</a:t>
            </a:r>
          </a:p>
          <a:p>
            <a:pPr marL="0" indent="0" algn="ctr">
              <a:lnSpc>
                <a:spcPct val="120000"/>
              </a:lnSpc>
              <a:spcBef>
                <a:spcPts val="0"/>
              </a:spcBef>
              <a:buNone/>
            </a:pPr>
            <a:r>
              <a:rPr lang="en-US" sz="3600" dirty="0">
                <a:solidFill>
                  <a:schemeClr val="bg1"/>
                </a:solidFill>
              </a:rPr>
              <a:t>Jacob D. Hill, ND, MS, FABNO, Narissa P. McCarty, MS, Elizabeth K. Seng, PhD, Rebecca E. Wells, MD, MPH, Natalia E. Morone, MD, Keturah Faurot, PhD, MPH, PA, Frederick M. Hecht, MD, Patricia J. Moran, PhD, Amanda J. Shallcross, ND, MPH</a:t>
            </a:r>
          </a:p>
        </p:txBody>
      </p:sp>
    </p:spTree>
    <p:extLst>
      <p:ext uri="{BB962C8B-B14F-4D97-AF65-F5344CB8AC3E}">
        <p14:creationId xmlns:p14="http://schemas.microsoft.com/office/powerpoint/2010/main" val="2424268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806D2-D73D-9108-72DE-718D801FB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F80BB-0852-DF1B-75AD-9BB737AF0DDC}"/>
              </a:ext>
            </a:extLst>
          </p:cNvPr>
          <p:cNvSpPr>
            <a:spLocks noGrp="1"/>
          </p:cNvSpPr>
          <p:nvPr>
            <p:ph type="title"/>
          </p:nvPr>
        </p:nvSpPr>
        <p:spPr>
          <a:xfrm>
            <a:off x="0" y="380999"/>
            <a:ext cx="12192000" cy="685801"/>
          </a:xfrm>
        </p:spPr>
        <p:txBody>
          <a:bodyPr>
            <a:noAutofit/>
          </a:bodyPr>
          <a:lstStyle/>
          <a:p>
            <a:pPr marL="0" indent="0" algn="ctr">
              <a:buNone/>
            </a:pPr>
            <a:r>
              <a:rPr lang="en-US" sz="3600" b="1" dirty="0">
                <a:solidFill>
                  <a:schemeClr val="bg1"/>
                </a:solidFill>
              </a:rPr>
              <a:t>The LEGEND Study </a:t>
            </a:r>
          </a:p>
        </p:txBody>
      </p:sp>
      <p:sp>
        <p:nvSpPr>
          <p:cNvPr id="3" name="Content Placeholder 2">
            <a:extLst>
              <a:ext uri="{FF2B5EF4-FFF2-40B4-BE49-F238E27FC236}">
                <a16:creationId xmlns:a16="http://schemas.microsoft.com/office/drawing/2014/main" id="{9B6363A8-3874-7432-5007-7A219B5FB014}"/>
              </a:ext>
            </a:extLst>
          </p:cNvPr>
          <p:cNvSpPr>
            <a:spLocks noGrp="1"/>
          </p:cNvSpPr>
          <p:nvPr>
            <p:ph idx="1"/>
          </p:nvPr>
        </p:nvSpPr>
        <p:spPr>
          <a:xfrm>
            <a:off x="685800" y="1770536"/>
            <a:ext cx="10744200" cy="5013012"/>
          </a:xfrm>
        </p:spPr>
        <p:txBody>
          <a:bodyPr/>
          <a:lstStyle/>
          <a:p>
            <a:pPr marL="0" fontAlgn="base"/>
            <a:r>
              <a:rPr lang="en-US" sz="2100" dirty="0">
                <a:solidFill>
                  <a:schemeClr val="bg1"/>
                </a:solidFill>
                <a:effectLst/>
                <a:latin typeface="+mn-lt"/>
                <a:ea typeface="Times New Roman" panose="02020603050405020304" pitchFamily="18" charset="0"/>
              </a:rPr>
              <a:t>P</a:t>
            </a:r>
            <a:r>
              <a:rPr lang="en-US" sz="2100" dirty="0">
                <a:solidFill>
                  <a:schemeClr val="bg1"/>
                </a:solidFill>
                <a:effectLst/>
                <a:latin typeface="+mn-lt"/>
                <a:ea typeface="Aptos" panose="020B0004020202020204" pitchFamily="34" charset="0"/>
              </a:rPr>
              <a:t>articipants</a:t>
            </a:r>
            <a:r>
              <a:rPr lang="en-US" sz="2100" dirty="0">
                <a:solidFill>
                  <a:schemeClr val="bg1"/>
                </a:solidFill>
                <a:effectLst/>
                <a:latin typeface="+mn-lt"/>
              </a:rPr>
              <a:t> randomize</a:t>
            </a:r>
            <a:r>
              <a:rPr lang="en-US" sz="2100" dirty="0">
                <a:solidFill>
                  <a:schemeClr val="bg1"/>
                </a:solidFill>
                <a:effectLst/>
                <a:latin typeface="+mn-lt"/>
                <a:ea typeface="Times New Roman" panose="02020603050405020304" pitchFamily="18" charset="0"/>
              </a:rPr>
              <a:t>d</a:t>
            </a:r>
            <a:r>
              <a:rPr lang="en-US" sz="2100" dirty="0">
                <a:solidFill>
                  <a:schemeClr val="bg1"/>
                </a:solidFill>
                <a:effectLst/>
                <a:latin typeface="+mn-lt"/>
                <a:ea typeface="Aptos" panose="020B0004020202020204" pitchFamily="34" charset="0"/>
              </a:rPr>
              <a:t> to</a:t>
            </a:r>
            <a:r>
              <a:rPr lang="en-US" sz="2100" dirty="0">
                <a:solidFill>
                  <a:schemeClr val="bg1"/>
                </a:solidFill>
                <a:effectLst/>
                <a:latin typeface="+mn-lt"/>
              </a:rPr>
              <a:t> one of two 20-session group-based diet and lifestyle intervention </a:t>
            </a:r>
            <a:r>
              <a:rPr lang="en-US" sz="2100" dirty="0">
                <a:solidFill>
                  <a:schemeClr val="bg1"/>
                </a:solidFill>
                <a:effectLst/>
                <a:latin typeface="+mn-lt"/>
                <a:ea typeface="Times New Roman" panose="02020603050405020304" pitchFamily="18" charset="0"/>
              </a:rPr>
              <a:t>for one year, delivered via Zoom.</a:t>
            </a:r>
          </a:p>
          <a:p>
            <a:pPr marL="0" indent="0">
              <a:buNone/>
            </a:pPr>
            <a:r>
              <a:rPr lang="en-US" sz="2100" dirty="0">
                <a:solidFill>
                  <a:schemeClr val="bg1"/>
                </a:solidFill>
                <a:effectLst/>
                <a:latin typeface="+mn-lt"/>
              </a:rPr>
              <a:t>        Keto (very low-carbohydrate) versus My Plate (moderate-carbohydrate)</a:t>
            </a:r>
          </a:p>
          <a:p>
            <a:pPr marL="0" indent="0">
              <a:buNone/>
            </a:pPr>
            <a:endParaRPr lang="en-US" sz="2100" dirty="0">
              <a:solidFill>
                <a:schemeClr val="bg1"/>
              </a:solidFill>
              <a:latin typeface="+mn-lt"/>
            </a:endParaRPr>
          </a:p>
          <a:p>
            <a:pPr marL="0" indent="0">
              <a:buNone/>
            </a:pPr>
            <a:endParaRPr lang="en-US" sz="2100" dirty="0">
              <a:solidFill>
                <a:schemeClr val="bg1"/>
              </a:solidFill>
              <a:latin typeface="+mn-lt"/>
            </a:endParaRPr>
          </a:p>
          <a:p>
            <a:pPr marL="0" indent="0">
              <a:buNone/>
            </a:pPr>
            <a:endParaRPr lang="en-US" sz="2100" dirty="0">
              <a:solidFill>
                <a:schemeClr val="bg1"/>
              </a:solidFill>
              <a:latin typeface="+mn-lt"/>
            </a:endParaRPr>
          </a:p>
          <a:p>
            <a:pPr marL="0" indent="0">
              <a:buNone/>
            </a:pPr>
            <a:endParaRPr lang="en-US" sz="2100" dirty="0">
              <a:solidFill>
                <a:schemeClr val="bg1"/>
              </a:solidFill>
              <a:latin typeface="+mn-lt"/>
            </a:endParaRPr>
          </a:p>
          <a:p>
            <a:pPr marL="0" indent="0">
              <a:buNone/>
            </a:pPr>
            <a:endParaRPr lang="en-US" sz="2100" dirty="0">
              <a:solidFill>
                <a:schemeClr val="bg1"/>
              </a:solidFill>
              <a:latin typeface="+mn-lt"/>
            </a:endParaRPr>
          </a:p>
          <a:p>
            <a:pPr marL="0" indent="0">
              <a:buNone/>
            </a:pPr>
            <a:endParaRPr lang="en-US" sz="2100" dirty="0">
              <a:solidFill>
                <a:schemeClr val="bg1"/>
              </a:solidFill>
              <a:latin typeface="+mn-lt"/>
            </a:endParaRPr>
          </a:p>
          <a:p>
            <a:pPr marL="0" indent="0">
              <a:buNone/>
            </a:pPr>
            <a:endParaRPr lang="en-US" sz="2100" dirty="0">
              <a:solidFill>
                <a:schemeClr val="bg1"/>
              </a:solidFill>
              <a:latin typeface="+mn-lt"/>
            </a:endParaRPr>
          </a:p>
          <a:p>
            <a:pPr marL="0" marR="0" fontAlgn="base"/>
            <a:r>
              <a:rPr lang="en-US" sz="2100" dirty="0">
                <a:solidFill>
                  <a:schemeClr val="bg1"/>
                </a:solidFill>
                <a:effectLst/>
                <a:latin typeface="+mn-lt"/>
                <a:ea typeface="Times New Roman" panose="02020603050405020304" pitchFamily="18" charset="0"/>
              </a:rPr>
              <a:t>N=182 (target n=180) adults with type 2 diabetes (HbAlc </a:t>
            </a:r>
            <a:r>
              <a:rPr lang="en-US" sz="2100" dirty="0">
                <a:effectLst/>
                <a:latin typeface="+mn-lt"/>
                <a:ea typeface="Times New Roman" panose="02020603050405020304" pitchFamily="18" charset="0"/>
              </a:rPr>
              <a:t>6.5-11.9%)</a:t>
            </a:r>
            <a:endParaRPr lang="en-US" sz="2100" dirty="0">
              <a:solidFill>
                <a:schemeClr val="bg1"/>
              </a:solidFill>
              <a:effectLst/>
              <a:latin typeface="+mn-lt"/>
              <a:ea typeface="Times New Roman" panose="02020603050405020304" pitchFamily="18" charset="0"/>
            </a:endParaRPr>
          </a:p>
          <a:p>
            <a:pPr marL="0" fontAlgn="base"/>
            <a:r>
              <a:rPr lang="en-US" sz="2100" dirty="0">
                <a:solidFill>
                  <a:schemeClr val="bg1"/>
                </a:solidFill>
                <a:effectLst/>
                <a:latin typeface="+mn-lt"/>
                <a:ea typeface="Times New Roman" panose="02020603050405020304" pitchFamily="18" charset="0"/>
              </a:rPr>
              <a:t>Two sites: UCSF (n77) and UM (n105) </a:t>
            </a:r>
          </a:p>
          <a:p>
            <a:pPr marL="0" indent="0">
              <a:buNone/>
            </a:pPr>
            <a:endParaRPr lang="en-US" sz="2100" dirty="0">
              <a:solidFill>
                <a:schemeClr val="bg1"/>
              </a:solidFill>
              <a:latin typeface="+mn-lt"/>
            </a:endParaRPr>
          </a:p>
        </p:txBody>
      </p:sp>
      <p:pic>
        <p:nvPicPr>
          <p:cNvPr id="5" name="Picture 4" descr="University of California, San Francisco - Osher Collaborative">
            <a:extLst>
              <a:ext uri="{FF2B5EF4-FFF2-40B4-BE49-F238E27FC236}">
                <a16:creationId xmlns:a16="http://schemas.microsoft.com/office/drawing/2014/main" id="{9E5EDEBC-7825-4A85-0E61-80466C988C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42941"/>
            <a:ext cx="2221230" cy="1101090"/>
          </a:xfrm>
          <a:prstGeom prst="rect">
            <a:avLst/>
          </a:prstGeom>
          <a:noFill/>
          <a:ln>
            <a:noFill/>
          </a:ln>
        </p:spPr>
      </p:pic>
      <p:pic>
        <p:nvPicPr>
          <p:cNvPr id="6" name="Picture 5" descr="Logos – Brand &amp;amp; Visual Identity">
            <a:extLst>
              <a:ext uri="{FF2B5EF4-FFF2-40B4-BE49-F238E27FC236}">
                <a16:creationId xmlns:a16="http://schemas.microsoft.com/office/drawing/2014/main" id="{D8167BC1-46C9-24DD-A824-051A7790AB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8400" y="74451"/>
            <a:ext cx="1598930" cy="1696085"/>
          </a:xfrm>
          <a:prstGeom prst="rect">
            <a:avLst/>
          </a:prstGeom>
          <a:noFill/>
          <a:ln>
            <a:noFill/>
          </a:ln>
        </p:spPr>
      </p:pic>
      <p:pic>
        <p:nvPicPr>
          <p:cNvPr id="4" name="Picture 3">
            <a:extLst>
              <a:ext uri="{FF2B5EF4-FFF2-40B4-BE49-F238E27FC236}">
                <a16:creationId xmlns:a16="http://schemas.microsoft.com/office/drawing/2014/main" id="{916DFC2C-5B03-D4E7-8448-452688BEDBBA}"/>
              </a:ext>
            </a:extLst>
          </p:cNvPr>
          <p:cNvPicPr>
            <a:picLocks noChangeAspect="1"/>
          </p:cNvPicPr>
          <p:nvPr/>
        </p:nvPicPr>
        <p:blipFill>
          <a:blip r:embed="rId5"/>
          <a:stretch>
            <a:fillRect/>
          </a:stretch>
        </p:blipFill>
        <p:spPr>
          <a:xfrm>
            <a:off x="1922045" y="2901657"/>
            <a:ext cx="3813257" cy="2761324"/>
          </a:xfrm>
          <a:prstGeom prst="rect">
            <a:avLst/>
          </a:prstGeom>
        </p:spPr>
      </p:pic>
      <p:pic>
        <p:nvPicPr>
          <p:cNvPr id="9" name="Picture 8">
            <a:extLst>
              <a:ext uri="{FF2B5EF4-FFF2-40B4-BE49-F238E27FC236}">
                <a16:creationId xmlns:a16="http://schemas.microsoft.com/office/drawing/2014/main" id="{3065E229-C9A9-34DC-6CEB-C3C2212758AF}"/>
              </a:ext>
            </a:extLst>
          </p:cNvPr>
          <p:cNvPicPr>
            <a:picLocks noChangeAspect="1"/>
          </p:cNvPicPr>
          <p:nvPr/>
        </p:nvPicPr>
        <p:blipFill>
          <a:blip r:embed="rId6"/>
          <a:stretch>
            <a:fillRect/>
          </a:stretch>
        </p:blipFill>
        <p:spPr>
          <a:xfrm>
            <a:off x="6456699" y="2819400"/>
            <a:ext cx="3412297" cy="2843581"/>
          </a:xfrm>
          <a:prstGeom prst="rect">
            <a:avLst/>
          </a:prstGeom>
        </p:spPr>
      </p:pic>
    </p:spTree>
    <p:extLst>
      <p:ext uri="{BB962C8B-B14F-4D97-AF65-F5344CB8AC3E}">
        <p14:creationId xmlns:p14="http://schemas.microsoft.com/office/powerpoint/2010/main" val="195830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B3123-B723-5813-0CC8-405D4EDE8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4814F-D07A-55D5-8CDD-CAE0B371B456}"/>
              </a:ext>
            </a:extLst>
          </p:cNvPr>
          <p:cNvSpPr>
            <a:spLocks noGrp="1"/>
          </p:cNvSpPr>
          <p:nvPr>
            <p:ph type="title"/>
          </p:nvPr>
        </p:nvSpPr>
        <p:spPr>
          <a:xfrm>
            <a:off x="0" y="380999"/>
            <a:ext cx="12192000" cy="838200"/>
          </a:xfrm>
        </p:spPr>
        <p:txBody>
          <a:bodyPr anchor="ctr">
            <a:normAutofit/>
          </a:bodyPr>
          <a:lstStyle/>
          <a:p>
            <a:pPr marL="0" indent="0">
              <a:buNone/>
            </a:pPr>
            <a:r>
              <a:rPr lang="en-US" sz="3600" b="1" dirty="0">
                <a:solidFill>
                  <a:schemeClr val="bg1"/>
                </a:solidFill>
              </a:rPr>
              <a:t>The LEGEND Study </a:t>
            </a:r>
          </a:p>
        </p:txBody>
      </p:sp>
      <p:sp>
        <p:nvSpPr>
          <p:cNvPr id="3" name="Content Placeholder 2">
            <a:extLst>
              <a:ext uri="{FF2B5EF4-FFF2-40B4-BE49-F238E27FC236}">
                <a16:creationId xmlns:a16="http://schemas.microsoft.com/office/drawing/2014/main" id="{E1D8A499-49F4-FAE7-E1E3-9A6B5FDFCB2E}"/>
              </a:ext>
            </a:extLst>
          </p:cNvPr>
          <p:cNvSpPr>
            <a:spLocks noGrp="1"/>
          </p:cNvSpPr>
          <p:nvPr>
            <p:ph sz="half" idx="1"/>
          </p:nvPr>
        </p:nvSpPr>
        <p:spPr>
          <a:xfrm>
            <a:off x="1028700" y="1219200"/>
            <a:ext cx="10134600" cy="3047999"/>
          </a:xfrm>
        </p:spPr>
        <p:txBody>
          <a:bodyPr>
            <a:noAutofit/>
          </a:bodyPr>
          <a:lstStyle/>
          <a:p>
            <a:pPr marL="0" marR="0" fontAlgn="base"/>
            <a:r>
              <a:rPr lang="en-US" sz="2100" dirty="0">
                <a:solidFill>
                  <a:schemeClr val="bg1"/>
                </a:solidFill>
                <a:effectLst/>
              </a:rPr>
              <a:t>Outcomes assessed at baseline, 4, &amp; 12 months. </a:t>
            </a:r>
          </a:p>
          <a:p>
            <a:pPr marL="0" fontAlgn="base"/>
            <a:r>
              <a:rPr lang="en-US" sz="2100" dirty="0">
                <a:solidFill>
                  <a:schemeClr val="bg1"/>
                </a:solidFill>
                <a:effectLst/>
              </a:rPr>
              <a:t>Primary outcome: HbA1c—average blood glucose levels over past 2-3 months.</a:t>
            </a:r>
            <a:endParaRPr lang="en-US" sz="2100" dirty="0">
              <a:solidFill>
                <a:schemeClr val="bg1"/>
              </a:solidFill>
            </a:endParaRPr>
          </a:p>
          <a:p>
            <a:pPr marL="0" fontAlgn="base"/>
            <a:r>
              <a:rPr lang="en-US" sz="2100" dirty="0">
                <a:solidFill>
                  <a:schemeClr val="bg1"/>
                </a:solidFill>
              </a:rPr>
              <a:t>Secondary outcomes include: </a:t>
            </a:r>
          </a:p>
          <a:p>
            <a:pPr marL="914400" lvl="2" fontAlgn="base"/>
            <a:r>
              <a:rPr lang="en-US" sz="2100" dirty="0">
                <a:solidFill>
                  <a:schemeClr val="bg1"/>
                </a:solidFill>
              </a:rPr>
              <a:t>Labs (LabCorp locations in CA and MI) </a:t>
            </a:r>
          </a:p>
          <a:p>
            <a:pPr marL="914400" lvl="2" fontAlgn="base"/>
            <a:r>
              <a:rPr lang="en-US" sz="2100" dirty="0">
                <a:solidFill>
                  <a:schemeClr val="bg1"/>
                </a:solidFill>
              </a:rPr>
              <a:t>DEXA scans (at UCSF and UM) </a:t>
            </a:r>
          </a:p>
          <a:p>
            <a:pPr marL="914400" lvl="2" fontAlgn="base"/>
            <a:r>
              <a:rPr lang="en-US" sz="2100" dirty="0">
                <a:solidFill>
                  <a:schemeClr val="bg1"/>
                </a:solidFill>
              </a:rPr>
              <a:t>Remotely-collected outcomes (body weight, diet intake/adherence, PROs)</a:t>
            </a:r>
            <a:endParaRPr lang="en-US" sz="2100" dirty="0">
              <a:solidFill>
                <a:schemeClr val="bg1"/>
              </a:solidFill>
              <a:effectLst/>
            </a:endParaRPr>
          </a:p>
          <a:p>
            <a:pPr marL="0" marR="0" fontAlgn="base"/>
            <a:r>
              <a:rPr lang="en-US" sz="2100" dirty="0">
                <a:solidFill>
                  <a:schemeClr val="bg1"/>
                </a:solidFill>
                <a:effectLst/>
              </a:rPr>
              <a:t>High retention to date</a:t>
            </a:r>
            <a:r>
              <a:rPr lang="en-US" sz="2100" dirty="0">
                <a:solidFill>
                  <a:schemeClr val="bg1"/>
                </a:solidFill>
              </a:rPr>
              <a:t> in study classes and assessments out to 12 months. </a:t>
            </a:r>
            <a:r>
              <a:rPr lang="en-US" sz="2100" dirty="0">
                <a:solidFill>
                  <a:schemeClr val="bg1"/>
                </a:solidFill>
                <a:effectLst/>
              </a:rPr>
              <a:t> </a:t>
            </a:r>
          </a:p>
          <a:p>
            <a:pPr marL="914400" lvl="2" fontAlgn="base"/>
            <a:endParaRPr lang="en-US" sz="2100" dirty="0">
              <a:solidFill>
                <a:schemeClr val="bg1"/>
              </a:solidFill>
            </a:endParaRPr>
          </a:p>
          <a:p>
            <a:pPr marL="914400" lvl="2" fontAlgn="base"/>
            <a:endParaRPr lang="en-US" sz="2100" dirty="0">
              <a:solidFill>
                <a:schemeClr val="bg1"/>
              </a:solidFill>
              <a:effectLst/>
            </a:endParaRPr>
          </a:p>
          <a:p>
            <a:pPr marL="457200" lvl="1" fontAlgn="base"/>
            <a:endParaRPr lang="en-US" sz="2100" dirty="0">
              <a:solidFill>
                <a:schemeClr val="bg1"/>
              </a:solidFill>
              <a:effectLst/>
            </a:endParaRPr>
          </a:p>
          <a:p>
            <a:endParaRPr lang="en-US" sz="2100" dirty="0">
              <a:solidFill>
                <a:schemeClr val="bg1"/>
              </a:solidFill>
            </a:endParaRPr>
          </a:p>
        </p:txBody>
      </p:sp>
      <p:sp>
        <p:nvSpPr>
          <p:cNvPr id="4" name="Rectangle 2">
            <a:extLst>
              <a:ext uri="{FF2B5EF4-FFF2-40B4-BE49-F238E27FC236}">
                <a16:creationId xmlns:a16="http://schemas.microsoft.com/office/drawing/2014/main" id="{6E50A773-7841-4293-6B67-4F3830AE8502}"/>
              </a:ext>
            </a:extLst>
          </p:cNvPr>
          <p:cNvSpPr>
            <a:spLocks noChangeArrowheads="1"/>
          </p:cNvSpPr>
          <p:nvPr/>
        </p:nvSpPr>
        <p:spPr bwMode="auto">
          <a:xfrm>
            <a:off x="45720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8" name="Picture 7" descr="A diagram of a month&#10;&#10;AI-generated content may be incorrect.">
            <a:extLst>
              <a:ext uri="{FF2B5EF4-FFF2-40B4-BE49-F238E27FC236}">
                <a16:creationId xmlns:a16="http://schemas.microsoft.com/office/drawing/2014/main" id="{8F2F922F-A6D2-98F6-FE2F-62C574D23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4038600"/>
            <a:ext cx="8859607" cy="2590799"/>
          </a:xfrm>
          <a:prstGeom prst="rect">
            <a:avLst/>
          </a:prstGeom>
        </p:spPr>
      </p:pic>
    </p:spTree>
    <p:extLst>
      <p:ext uri="{BB962C8B-B14F-4D97-AF65-F5344CB8AC3E}">
        <p14:creationId xmlns:p14="http://schemas.microsoft.com/office/powerpoint/2010/main" val="311225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32478" y="6104231"/>
            <a:ext cx="1443494" cy="616147"/>
          </a:xfrm>
          <a:prstGeom prst="rect">
            <a:avLst/>
          </a:prstGeom>
          <a:blipFill>
            <a:blip r:embed="rId3" cstate="print"/>
            <a:stretch>
              <a:fillRect/>
            </a:stretch>
          </a:blip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1672889" y="1001084"/>
            <a:ext cx="8835033" cy="922734"/>
          </a:xfrm>
          <a:custGeom>
            <a:avLst/>
            <a:gdLst/>
            <a:ahLst/>
            <a:cxnLst/>
            <a:rect l="l" t="t" r="r" b="b"/>
            <a:pathLst>
              <a:path w="9424035" h="984250">
                <a:moveTo>
                  <a:pt x="9080860" y="983677"/>
                </a:moveTo>
                <a:lnTo>
                  <a:pt x="342900" y="983677"/>
                </a:lnTo>
                <a:lnTo>
                  <a:pt x="296370" y="980547"/>
                </a:lnTo>
                <a:lnTo>
                  <a:pt x="251743" y="971429"/>
                </a:lnTo>
                <a:lnTo>
                  <a:pt x="209428" y="956731"/>
                </a:lnTo>
                <a:lnTo>
                  <a:pt x="169832" y="936861"/>
                </a:lnTo>
                <a:lnTo>
                  <a:pt x="133364" y="912230"/>
                </a:lnTo>
                <a:lnTo>
                  <a:pt x="100433" y="883244"/>
                </a:lnTo>
                <a:lnTo>
                  <a:pt x="71447" y="850313"/>
                </a:lnTo>
                <a:lnTo>
                  <a:pt x="46816" y="813845"/>
                </a:lnTo>
                <a:lnTo>
                  <a:pt x="26946" y="774249"/>
                </a:lnTo>
                <a:lnTo>
                  <a:pt x="12248" y="731934"/>
                </a:lnTo>
                <a:lnTo>
                  <a:pt x="3130" y="687307"/>
                </a:lnTo>
                <a:lnTo>
                  <a:pt x="0" y="640777"/>
                </a:lnTo>
                <a:lnTo>
                  <a:pt x="0" y="342899"/>
                </a:lnTo>
                <a:lnTo>
                  <a:pt x="3130" y="296370"/>
                </a:lnTo>
                <a:lnTo>
                  <a:pt x="12248" y="251743"/>
                </a:lnTo>
                <a:lnTo>
                  <a:pt x="26946" y="209427"/>
                </a:lnTo>
                <a:lnTo>
                  <a:pt x="46816" y="169831"/>
                </a:lnTo>
                <a:lnTo>
                  <a:pt x="71447" y="133363"/>
                </a:lnTo>
                <a:lnTo>
                  <a:pt x="100433" y="100432"/>
                </a:lnTo>
                <a:lnTo>
                  <a:pt x="133364" y="71447"/>
                </a:lnTo>
                <a:lnTo>
                  <a:pt x="169832" y="46815"/>
                </a:lnTo>
                <a:lnTo>
                  <a:pt x="209428" y="26946"/>
                </a:lnTo>
                <a:lnTo>
                  <a:pt x="251743" y="12248"/>
                </a:lnTo>
                <a:lnTo>
                  <a:pt x="296370" y="3130"/>
                </a:lnTo>
                <a:lnTo>
                  <a:pt x="342898" y="0"/>
                </a:lnTo>
                <a:lnTo>
                  <a:pt x="9080862" y="0"/>
                </a:lnTo>
                <a:lnTo>
                  <a:pt x="9127388" y="3130"/>
                </a:lnTo>
                <a:lnTo>
                  <a:pt x="9172014" y="12248"/>
                </a:lnTo>
                <a:lnTo>
                  <a:pt x="9214330" y="26946"/>
                </a:lnTo>
                <a:lnTo>
                  <a:pt x="9253926" y="46815"/>
                </a:lnTo>
                <a:lnTo>
                  <a:pt x="9290393" y="71447"/>
                </a:lnTo>
                <a:lnTo>
                  <a:pt x="9323325" y="100432"/>
                </a:lnTo>
                <a:lnTo>
                  <a:pt x="9352311" y="133363"/>
                </a:lnTo>
                <a:lnTo>
                  <a:pt x="9376943" y="169831"/>
                </a:lnTo>
                <a:lnTo>
                  <a:pt x="9396812" y="209427"/>
                </a:lnTo>
                <a:lnTo>
                  <a:pt x="9411511" y="251743"/>
                </a:lnTo>
                <a:lnTo>
                  <a:pt x="9420630" y="296370"/>
                </a:lnTo>
                <a:lnTo>
                  <a:pt x="9423760" y="342899"/>
                </a:lnTo>
                <a:lnTo>
                  <a:pt x="9423760" y="640777"/>
                </a:lnTo>
                <a:lnTo>
                  <a:pt x="9420630" y="687307"/>
                </a:lnTo>
                <a:lnTo>
                  <a:pt x="9411511" y="731934"/>
                </a:lnTo>
                <a:lnTo>
                  <a:pt x="9396812" y="774249"/>
                </a:lnTo>
                <a:lnTo>
                  <a:pt x="9376943" y="813845"/>
                </a:lnTo>
                <a:lnTo>
                  <a:pt x="9352311" y="850313"/>
                </a:lnTo>
                <a:lnTo>
                  <a:pt x="9323325" y="883244"/>
                </a:lnTo>
                <a:lnTo>
                  <a:pt x="9290393" y="912230"/>
                </a:lnTo>
                <a:lnTo>
                  <a:pt x="9253926" y="936861"/>
                </a:lnTo>
                <a:lnTo>
                  <a:pt x="9214330" y="956731"/>
                </a:lnTo>
                <a:lnTo>
                  <a:pt x="9172014" y="971429"/>
                </a:lnTo>
                <a:lnTo>
                  <a:pt x="9127388" y="980547"/>
                </a:lnTo>
                <a:lnTo>
                  <a:pt x="9080860" y="983677"/>
                </a:lnTo>
                <a:close/>
              </a:path>
            </a:pathLst>
          </a:custGeom>
          <a:solidFill>
            <a:srgbClr val="FFFFFF"/>
          </a:solid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1672889" y="2030436"/>
            <a:ext cx="8834775" cy="770390"/>
          </a:xfrm>
          <a:prstGeom prst="rect">
            <a:avLst/>
          </a:prstGeom>
          <a:blipFill>
            <a:blip r:embed="rId4" cstate="print"/>
            <a:stretch>
              <a:fillRect/>
            </a:stretch>
          </a:blip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1672889" y="2899047"/>
            <a:ext cx="8835033" cy="833438"/>
          </a:xfrm>
          <a:custGeom>
            <a:avLst/>
            <a:gdLst/>
            <a:ahLst/>
            <a:cxnLst/>
            <a:rect l="l" t="t" r="r" b="b"/>
            <a:pathLst>
              <a:path w="9424035" h="889000">
                <a:moveTo>
                  <a:pt x="9080860" y="888430"/>
                </a:moveTo>
                <a:lnTo>
                  <a:pt x="342900" y="888430"/>
                </a:lnTo>
                <a:lnTo>
                  <a:pt x="296370" y="885300"/>
                </a:lnTo>
                <a:lnTo>
                  <a:pt x="251743" y="876181"/>
                </a:lnTo>
                <a:lnTo>
                  <a:pt x="209428" y="861483"/>
                </a:lnTo>
                <a:lnTo>
                  <a:pt x="169832" y="841613"/>
                </a:lnTo>
                <a:lnTo>
                  <a:pt x="133364" y="816981"/>
                </a:lnTo>
                <a:lnTo>
                  <a:pt x="100433" y="787995"/>
                </a:lnTo>
                <a:lnTo>
                  <a:pt x="71447" y="755063"/>
                </a:lnTo>
                <a:lnTo>
                  <a:pt x="46816" y="718596"/>
                </a:lnTo>
                <a:lnTo>
                  <a:pt x="26946" y="679000"/>
                </a:lnTo>
                <a:lnTo>
                  <a:pt x="12248" y="636684"/>
                </a:lnTo>
                <a:lnTo>
                  <a:pt x="3130" y="592058"/>
                </a:lnTo>
                <a:lnTo>
                  <a:pt x="0" y="545530"/>
                </a:lnTo>
                <a:lnTo>
                  <a:pt x="0" y="342899"/>
                </a:lnTo>
                <a:lnTo>
                  <a:pt x="3130" y="296371"/>
                </a:lnTo>
                <a:lnTo>
                  <a:pt x="12248" y="251745"/>
                </a:lnTo>
                <a:lnTo>
                  <a:pt x="26946" y="209430"/>
                </a:lnTo>
                <a:lnTo>
                  <a:pt x="46816" y="169834"/>
                </a:lnTo>
                <a:lnTo>
                  <a:pt x="71447" y="133366"/>
                </a:lnTo>
                <a:lnTo>
                  <a:pt x="100433" y="100435"/>
                </a:lnTo>
                <a:lnTo>
                  <a:pt x="133364" y="71449"/>
                </a:lnTo>
                <a:lnTo>
                  <a:pt x="169832" y="46816"/>
                </a:lnTo>
                <a:lnTo>
                  <a:pt x="209428" y="26947"/>
                </a:lnTo>
                <a:lnTo>
                  <a:pt x="251743" y="12248"/>
                </a:lnTo>
                <a:lnTo>
                  <a:pt x="296370" y="3130"/>
                </a:lnTo>
                <a:lnTo>
                  <a:pt x="342895" y="0"/>
                </a:lnTo>
                <a:lnTo>
                  <a:pt x="9080865" y="0"/>
                </a:lnTo>
                <a:lnTo>
                  <a:pt x="9127388" y="3130"/>
                </a:lnTo>
                <a:lnTo>
                  <a:pt x="9172014" y="12248"/>
                </a:lnTo>
                <a:lnTo>
                  <a:pt x="9214330" y="26947"/>
                </a:lnTo>
                <a:lnTo>
                  <a:pt x="9253925" y="46816"/>
                </a:lnTo>
                <a:lnTo>
                  <a:pt x="9290393" y="71449"/>
                </a:lnTo>
                <a:lnTo>
                  <a:pt x="9323325" y="100435"/>
                </a:lnTo>
                <a:lnTo>
                  <a:pt x="9352311" y="133366"/>
                </a:lnTo>
                <a:lnTo>
                  <a:pt x="9376943" y="169834"/>
                </a:lnTo>
                <a:lnTo>
                  <a:pt x="9396812" y="209430"/>
                </a:lnTo>
                <a:lnTo>
                  <a:pt x="9411511" y="251745"/>
                </a:lnTo>
                <a:lnTo>
                  <a:pt x="9420630" y="296371"/>
                </a:lnTo>
                <a:lnTo>
                  <a:pt x="9423760" y="342899"/>
                </a:lnTo>
                <a:lnTo>
                  <a:pt x="9423760" y="545530"/>
                </a:lnTo>
                <a:lnTo>
                  <a:pt x="9420630" y="592058"/>
                </a:lnTo>
                <a:lnTo>
                  <a:pt x="9411511" y="636684"/>
                </a:lnTo>
                <a:lnTo>
                  <a:pt x="9396812" y="679000"/>
                </a:lnTo>
                <a:lnTo>
                  <a:pt x="9376943" y="718596"/>
                </a:lnTo>
                <a:lnTo>
                  <a:pt x="9352311" y="755063"/>
                </a:lnTo>
                <a:lnTo>
                  <a:pt x="9323325" y="787995"/>
                </a:lnTo>
                <a:lnTo>
                  <a:pt x="9290393" y="816981"/>
                </a:lnTo>
                <a:lnTo>
                  <a:pt x="9253925" y="841613"/>
                </a:lnTo>
                <a:lnTo>
                  <a:pt x="9214330" y="861483"/>
                </a:lnTo>
                <a:lnTo>
                  <a:pt x="9172014" y="876181"/>
                </a:lnTo>
                <a:lnTo>
                  <a:pt x="9127388" y="885300"/>
                </a:lnTo>
                <a:lnTo>
                  <a:pt x="9080860" y="888430"/>
                </a:lnTo>
                <a:close/>
              </a:path>
            </a:pathLst>
          </a:custGeom>
          <a:solidFill>
            <a:srgbClr val="FFFFFF"/>
          </a:solid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p:nvPr/>
        </p:nvSpPr>
        <p:spPr>
          <a:xfrm>
            <a:off x="1672889" y="4089139"/>
            <a:ext cx="1690688" cy="417909"/>
          </a:xfrm>
          <a:custGeom>
            <a:avLst/>
            <a:gdLst/>
            <a:ahLst/>
            <a:cxnLst/>
            <a:rect l="l" t="t" r="r" b="b"/>
            <a:pathLst>
              <a:path w="1803400" h="445770">
                <a:moveTo>
                  <a:pt x="1639410" y="445769"/>
                </a:moveTo>
                <a:lnTo>
                  <a:pt x="163651" y="445769"/>
                </a:lnTo>
                <a:lnTo>
                  <a:pt x="140803" y="438824"/>
                </a:lnTo>
                <a:lnTo>
                  <a:pt x="101545" y="417862"/>
                </a:lnTo>
                <a:lnTo>
                  <a:pt x="66806" y="389381"/>
                </a:lnTo>
                <a:lnTo>
                  <a:pt x="38321" y="354633"/>
                </a:lnTo>
                <a:lnTo>
                  <a:pt x="17362" y="315372"/>
                </a:lnTo>
                <a:lnTo>
                  <a:pt x="4423" y="272791"/>
                </a:lnTo>
                <a:lnTo>
                  <a:pt x="0" y="228081"/>
                </a:lnTo>
                <a:lnTo>
                  <a:pt x="4423" y="183385"/>
                </a:lnTo>
                <a:lnTo>
                  <a:pt x="17362" y="140806"/>
                </a:lnTo>
                <a:lnTo>
                  <a:pt x="38321" y="101547"/>
                </a:lnTo>
                <a:lnTo>
                  <a:pt x="66806" y="66812"/>
                </a:lnTo>
                <a:lnTo>
                  <a:pt x="101545" y="38331"/>
                </a:lnTo>
                <a:lnTo>
                  <a:pt x="140803" y="17369"/>
                </a:lnTo>
                <a:lnTo>
                  <a:pt x="183383" y="4425"/>
                </a:lnTo>
                <a:lnTo>
                  <a:pt x="228088" y="0"/>
                </a:lnTo>
                <a:lnTo>
                  <a:pt x="1574971" y="0"/>
                </a:lnTo>
                <a:lnTo>
                  <a:pt x="1619678" y="4425"/>
                </a:lnTo>
                <a:lnTo>
                  <a:pt x="1662258" y="17369"/>
                </a:lnTo>
                <a:lnTo>
                  <a:pt x="1701517" y="38331"/>
                </a:lnTo>
                <a:lnTo>
                  <a:pt x="1736256" y="66812"/>
                </a:lnTo>
                <a:lnTo>
                  <a:pt x="1764739" y="101547"/>
                </a:lnTo>
                <a:lnTo>
                  <a:pt x="1785699" y="140806"/>
                </a:lnTo>
                <a:lnTo>
                  <a:pt x="1798639" y="183385"/>
                </a:lnTo>
                <a:lnTo>
                  <a:pt x="1803062" y="228081"/>
                </a:lnTo>
                <a:lnTo>
                  <a:pt x="1798639" y="272791"/>
                </a:lnTo>
                <a:lnTo>
                  <a:pt x="1785699" y="315372"/>
                </a:lnTo>
                <a:lnTo>
                  <a:pt x="1764739" y="354633"/>
                </a:lnTo>
                <a:lnTo>
                  <a:pt x="1736256" y="389381"/>
                </a:lnTo>
                <a:lnTo>
                  <a:pt x="1701517" y="417862"/>
                </a:lnTo>
                <a:lnTo>
                  <a:pt x="1662258" y="438824"/>
                </a:lnTo>
                <a:lnTo>
                  <a:pt x="1639410" y="445769"/>
                </a:lnTo>
                <a:close/>
              </a:path>
            </a:pathLst>
          </a:custGeom>
          <a:solidFill>
            <a:srgbClr val="FFFFFF"/>
          </a:solid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bject 7"/>
          <p:cNvSpPr/>
          <p:nvPr/>
        </p:nvSpPr>
        <p:spPr>
          <a:xfrm>
            <a:off x="1635078" y="5331865"/>
            <a:ext cx="1690688" cy="406003"/>
          </a:xfrm>
          <a:custGeom>
            <a:avLst/>
            <a:gdLst/>
            <a:ahLst/>
            <a:cxnLst/>
            <a:rect l="l" t="t" r="r" b="b"/>
            <a:pathLst>
              <a:path w="1803400" h="433070">
                <a:moveTo>
                  <a:pt x="1586579" y="432937"/>
                </a:moveTo>
                <a:lnTo>
                  <a:pt x="216482" y="432937"/>
                </a:lnTo>
                <a:lnTo>
                  <a:pt x="174051" y="428740"/>
                </a:lnTo>
                <a:lnTo>
                  <a:pt x="133638" y="416463"/>
                </a:lnTo>
                <a:lnTo>
                  <a:pt x="96378" y="396573"/>
                </a:lnTo>
                <a:lnTo>
                  <a:pt x="63406" y="369539"/>
                </a:lnTo>
                <a:lnTo>
                  <a:pt x="36371" y="336569"/>
                </a:lnTo>
                <a:lnTo>
                  <a:pt x="16478" y="299313"/>
                </a:lnTo>
                <a:lnTo>
                  <a:pt x="4198" y="258902"/>
                </a:lnTo>
                <a:lnTo>
                  <a:pt x="0" y="216468"/>
                </a:lnTo>
                <a:lnTo>
                  <a:pt x="4198" y="174034"/>
                </a:lnTo>
                <a:lnTo>
                  <a:pt x="16478" y="133624"/>
                </a:lnTo>
                <a:lnTo>
                  <a:pt x="36371" y="96368"/>
                </a:lnTo>
                <a:lnTo>
                  <a:pt x="63406" y="63398"/>
                </a:lnTo>
                <a:lnTo>
                  <a:pt x="96378" y="36364"/>
                </a:lnTo>
                <a:lnTo>
                  <a:pt x="133638" y="16474"/>
                </a:lnTo>
                <a:lnTo>
                  <a:pt x="174051" y="4196"/>
                </a:lnTo>
                <a:lnTo>
                  <a:pt x="216480" y="0"/>
                </a:lnTo>
                <a:lnTo>
                  <a:pt x="1586581" y="0"/>
                </a:lnTo>
                <a:lnTo>
                  <a:pt x="1629010" y="4196"/>
                </a:lnTo>
                <a:lnTo>
                  <a:pt x="1669424" y="16474"/>
                </a:lnTo>
                <a:lnTo>
                  <a:pt x="1706684" y="36364"/>
                </a:lnTo>
                <a:lnTo>
                  <a:pt x="1739656" y="63398"/>
                </a:lnTo>
                <a:lnTo>
                  <a:pt x="1766690" y="96368"/>
                </a:lnTo>
                <a:lnTo>
                  <a:pt x="1786582" y="133624"/>
                </a:lnTo>
                <a:lnTo>
                  <a:pt x="1798862" y="174034"/>
                </a:lnTo>
                <a:lnTo>
                  <a:pt x="1803061" y="216468"/>
                </a:lnTo>
                <a:lnTo>
                  <a:pt x="1798862" y="258902"/>
                </a:lnTo>
                <a:lnTo>
                  <a:pt x="1786582" y="299313"/>
                </a:lnTo>
                <a:lnTo>
                  <a:pt x="1766690" y="336569"/>
                </a:lnTo>
                <a:lnTo>
                  <a:pt x="1739656" y="369539"/>
                </a:lnTo>
                <a:lnTo>
                  <a:pt x="1706684" y="396573"/>
                </a:lnTo>
                <a:lnTo>
                  <a:pt x="1669424" y="416463"/>
                </a:lnTo>
                <a:lnTo>
                  <a:pt x="1629010" y="428740"/>
                </a:lnTo>
                <a:lnTo>
                  <a:pt x="1586579" y="432937"/>
                </a:lnTo>
                <a:close/>
              </a:path>
            </a:pathLst>
          </a:custGeom>
          <a:solidFill>
            <a:srgbClr val="FFFFFF"/>
          </a:solid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txBox="1"/>
          <p:nvPr/>
        </p:nvSpPr>
        <p:spPr>
          <a:xfrm>
            <a:off x="3825852" y="2134387"/>
            <a:ext cx="2892028" cy="531523"/>
          </a:xfrm>
          <a:prstGeom prst="rect">
            <a:avLst/>
          </a:prstGeom>
        </p:spPr>
        <p:txBody>
          <a:bodyPr vert="horz" wrap="square" lIns="0" tIns="11906" rIns="0" bIns="0" rtlCol="0">
            <a:spAutoFit/>
          </a:bodyPr>
          <a:lstStyle/>
          <a:p>
            <a:pPr marL="11906" marR="0" lvl="0" indent="0" algn="l" defTabSz="857250" rtl="0" eaLnBrk="1" fontAlgn="auto" latinLnBrk="0" hangingPunct="1">
              <a:lnSpc>
                <a:spcPct val="100000"/>
              </a:lnSpc>
              <a:spcBef>
                <a:spcPts val="94"/>
              </a:spcBef>
              <a:spcAft>
                <a:spcPts val="0"/>
              </a:spcAft>
              <a:buClrTx/>
              <a:buSzTx/>
              <a:buFontTx/>
              <a:buNone/>
              <a:tabLst/>
              <a:defRPr/>
            </a:pPr>
            <a:r>
              <a:rPr kumimoji="0" lang="en-US" sz="1688" b="0" i="0" u="none" strike="noStrike" kern="1200" cap="none" spc="5" normalizeH="0" baseline="0" noProof="0" dirty="0">
                <a:ln>
                  <a:noFill/>
                </a:ln>
                <a:solidFill>
                  <a:prstClr val="black"/>
                </a:solidFill>
                <a:effectLst/>
                <a:uLnTx/>
                <a:uFillTx/>
                <a:latin typeface="Verdana"/>
                <a:ea typeface="+mn-ea"/>
                <a:cs typeface="Verdana"/>
              </a:rPr>
              <a:t>Pragmatic r</a:t>
            </a:r>
            <a:r>
              <a:rPr kumimoji="0" sz="1688" b="0" i="0" u="none" strike="noStrike" kern="1200" cap="none" spc="5" normalizeH="0" baseline="0" noProof="0" dirty="0">
                <a:ln>
                  <a:noFill/>
                </a:ln>
                <a:solidFill>
                  <a:prstClr val="black"/>
                </a:solidFill>
                <a:effectLst/>
                <a:uLnTx/>
                <a:uFillTx/>
                <a:latin typeface="Verdana"/>
                <a:ea typeface="+mn-ea"/>
                <a:cs typeface="Verdana"/>
              </a:rPr>
              <a:t>andomized</a:t>
            </a:r>
            <a:r>
              <a:rPr kumimoji="0" sz="1688" b="0" i="0" u="none" strike="noStrike" kern="1200" cap="none" spc="-267" normalizeH="0" baseline="0" noProof="0" dirty="0">
                <a:ln>
                  <a:noFill/>
                </a:ln>
                <a:solidFill>
                  <a:prstClr val="black"/>
                </a:solidFill>
                <a:effectLst/>
                <a:uLnTx/>
                <a:uFillTx/>
                <a:latin typeface="Verdana"/>
                <a:ea typeface="+mn-ea"/>
                <a:cs typeface="Verdana"/>
              </a:rPr>
              <a:t> </a:t>
            </a:r>
            <a:r>
              <a:rPr kumimoji="0" sz="1688" b="0" i="0" u="none" strike="noStrike" kern="1200" cap="none" spc="-9" normalizeH="0" baseline="0" noProof="0" dirty="0">
                <a:ln>
                  <a:noFill/>
                </a:ln>
                <a:solidFill>
                  <a:prstClr val="black"/>
                </a:solidFill>
                <a:effectLst/>
                <a:uLnTx/>
                <a:uFillTx/>
                <a:latin typeface="Verdana"/>
                <a:ea typeface="+mn-ea"/>
                <a:cs typeface="Verdana"/>
              </a:rPr>
              <a:t>controlled</a:t>
            </a:r>
            <a:r>
              <a:rPr kumimoji="0" sz="1688" b="0" i="0" u="none" strike="noStrike" kern="1200" cap="none" spc="-263" normalizeH="0" baseline="0" noProof="0" dirty="0">
                <a:ln>
                  <a:noFill/>
                </a:ln>
                <a:solidFill>
                  <a:prstClr val="black"/>
                </a:solidFill>
                <a:effectLst/>
                <a:uLnTx/>
                <a:uFillTx/>
                <a:latin typeface="Verdana"/>
                <a:ea typeface="+mn-ea"/>
                <a:cs typeface="Verdana"/>
              </a:rPr>
              <a:t> </a:t>
            </a:r>
            <a:r>
              <a:rPr kumimoji="0" sz="1688" b="0" i="0" u="none" strike="noStrike" kern="1200" cap="none" spc="-38" normalizeH="0" baseline="0" noProof="0" dirty="0">
                <a:ln>
                  <a:noFill/>
                </a:ln>
                <a:solidFill>
                  <a:prstClr val="black"/>
                </a:solidFill>
                <a:effectLst/>
                <a:uLnTx/>
                <a:uFillTx/>
                <a:latin typeface="Verdana"/>
                <a:ea typeface="+mn-ea"/>
                <a:cs typeface="Verdana"/>
              </a:rPr>
              <a:t>trial</a:t>
            </a:r>
            <a:endParaRPr kumimoji="0" sz="1688" b="0" i="0" u="none" strike="noStrike" kern="1200" cap="none" spc="0" normalizeH="0" baseline="0" noProof="0" dirty="0">
              <a:ln>
                <a:noFill/>
              </a:ln>
              <a:solidFill>
                <a:prstClr val="black"/>
              </a:solidFill>
              <a:effectLst/>
              <a:uLnTx/>
              <a:uFillTx/>
              <a:latin typeface="Verdana"/>
              <a:ea typeface="+mn-ea"/>
              <a:cs typeface="Verdana"/>
            </a:endParaRPr>
          </a:p>
        </p:txBody>
      </p:sp>
      <p:sp>
        <p:nvSpPr>
          <p:cNvPr id="9" name="object 9"/>
          <p:cNvSpPr/>
          <p:nvPr/>
        </p:nvSpPr>
        <p:spPr>
          <a:xfrm>
            <a:off x="6735401" y="3044544"/>
            <a:ext cx="0" cy="563166"/>
          </a:xfrm>
          <a:custGeom>
            <a:avLst/>
            <a:gdLst/>
            <a:ahLst/>
            <a:cxnLst/>
            <a:rect l="l" t="t" r="r" b="b"/>
            <a:pathLst>
              <a:path h="600710">
                <a:moveTo>
                  <a:pt x="0" y="600097"/>
                </a:moveTo>
                <a:lnTo>
                  <a:pt x="0" y="0"/>
                </a:lnTo>
              </a:path>
            </a:pathLst>
          </a:custGeom>
          <a:ln w="9492">
            <a:solidFill>
              <a:srgbClr val="002BA1"/>
            </a:solidFill>
          </a:ln>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0" name="object 10"/>
          <p:cNvGrpSpPr/>
          <p:nvPr/>
        </p:nvGrpSpPr>
        <p:grpSpPr>
          <a:xfrm>
            <a:off x="6784514" y="3096444"/>
            <a:ext cx="383977" cy="348258"/>
            <a:chOff x="5611215" y="3302873"/>
            <a:chExt cx="409575" cy="371475"/>
          </a:xfrm>
        </p:grpSpPr>
        <p:sp>
          <p:nvSpPr>
            <p:cNvPr id="11" name="object 11"/>
            <p:cNvSpPr/>
            <p:nvPr/>
          </p:nvSpPr>
          <p:spPr>
            <a:xfrm>
              <a:off x="5829005" y="3628085"/>
              <a:ext cx="19050" cy="6985"/>
            </a:xfrm>
            <a:custGeom>
              <a:avLst/>
              <a:gdLst/>
              <a:ahLst/>
              <a:cxnLst/>
              <a:rect l="l" t="t" r="r" b="b"/>
              <a:pathLst>
                <a:path w="19050" h="6985">
                  <a:moveTo>
                    <a:pt x="17078" y="6512"/>
                  </a:moveTo>
                  <a:lnTo>
                    <a:pt x="1453" y="6512"/>
                  </a:lnTo>
                  <a:lnTo>
                    <a:pt x="0" y="5057"/>
                  </a:lnTo>
                  <a:lnTo>
                    <a:pt x="0" y="1455"/>
                  </a:lnTo>
                  <a:lnTo>
                    <a:pt x="1453" y="0"/>
                  </a:lnTo>
                  <a:lnTo>
                    <a:pt x="17078" y="0"/>
                  </a:lnTo>
                  <a:lnTo>
                    <a:pt x="18531" y="1455"/>
                  </a:lnTo>
                  <a:lnTo>
                    <a:pt x="18531" y="5057"/>
                  </a:lnTo>
                  <a:close/>
                </a:path>
              </a:pathLst>
            </a:custGeom>
            <a:solidFill>
              <a:srgbClr val="002BA1"/>
            </a:solid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5824783" y="3415329"/>
              <a:ext cx="96744" cy="109850"/>
            </a:xfrm>
            <a:prstGeom prst="rect">
              <a:avLst/>
            </a:prstGeom>
            <a:blipFill>
              <a:blip r:embed="rId5" cstate="print"/>
              <a:stretch>
                <a:fillRect/>
              </a:stretch>
            </a:blip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5611215" y="3302875"/>
              <a:ext cx="409575" cy="371475"/>
            </a:xfrm>
            <a:custGeom>
              <a:avLst/>
              <a:gdLst/>
              <a:ahLst/>
              <a:cxnLst/>
              <a:rect l="l" t="t" r="r" b="b"/>
              <a:pathLst>
                <a:path w="409575" h="371475">
                  <a:moveTo>
                    <a:pt x="191782" y="326669"/>
                  </a:moveTo>
                  <a:lnTo>
                    <a:pt x="190322" y="325221"/>
                  </a:lnTo>
                  <a:lnTo>
                    <a:pt x="174701" y="325221"/>
                  </a:lnTo>
                  <a:lnTo>
                    <a:pt x="173253" y="326669"/>
                  </a:lnTo>
                  <a:lnTo>
                    <a:pt x="173253" y="330276"/>
                  </a:lnTo>
                  <a:lnTo>
                    <a:pt x="174701" y="331724"/>
                  </a:lnTo>
                  <a:lnTo>
                    <a:pt x="190322" y="331724"/>
                  </a:lnTo>
                  <a:lnTo>
                    <a:pt x="191782" y="330276"/>
                  </a:lnTo>
                  <a:lnTo>
                    <a:pt x="191782" y="326669"/>
                  </a:lnTo>
                  <a:close/>
                </a:path>
                <a:path w="409575" h="371475">
                  <a:moveTo>
                    <a:pt x="382498" y="156476"/>
                  </a:moveTo>
                  <a:lnTo>
                    <a:pt x="381050" y="155016"/>
                  </a:lnTo>
                  <a:lnTo>
                    <a:pt x="375996" y="155016"/>
                  </a:lnTo>
                  <a:lnTo>
                    <a:pt x="375996" y="161531"/>
                  </a:lnTo>
                  <a:lnTo>
                    <a:pt x="375996" y="191490"/>
                  </a:lnTo>
                  <a:lnTo>
                    <a:pt x="375996" y="300901"/>
                  </a:lnTo>
                  <a:lnTo>
                    <a:pt x="343395" y="300901"/>
                  </a:lnTo>
                  <a:lnTo>
                    <a:pt x="343395" y="270941"/>
                  </a:lnTo>
                  <a:lnTo>
                    <a:pt x="375996" y="270941"/>
                  </a:lnTo>
                  <a:lnTo>
                    <a:pt x="375996" y="264426"/>
                  </a:lnTo>
                  <a:lnTo>
                    <a:pt x="343395" y="264426"/>
                  </a:lnTo>
                  <a:lnTo>
                    <a:pt x="343395" y="234467"/>
                  </a:lnTo>
                  <a:lnTo>
                    <a:pt x="375996" y="234467"/>
                  </a:lnTo>
                  <a:lnTo>
                    <a:pt x="375996" y="227952"/>
                  </a:lnTo>
                  <a:lnTo>
                    <a:pt x="343395" y="227952"/>
                  </a:lnTo>
                  <a:lnTo>
                    <a:pt x="343395" y="197993"/>
                  </a:lnTo>
                  <a:lnTo>
                    <a:pt x="375996" y="197993"/>
                  </a:lnTo>
                  <a:lnTo>
                    <a:pt x="375996" y="191490"/>
                  </a:lnTo>
                  <a:lnTo>
                    <a:pt x="343395" y="191490"/>
                  </a:lnTo>
                  <a:lnTo>
                    <a:pt x="343395" y="161531"/>
                  </a:lnTo>
                  <a:lnTo>
                    <a:pt x="375996" y="161531"/>
                  </a:lnTo>
                  <a:lnTo>
                    <a:pt x="375996" y="155016"/>
                  </a:lnTo>
                  <a:lnTo>
                    <a:pt x="338340" y="155016"/>
                  </a:lnTo>
                  <a:lnTo>
                    <a:pt x="336892" y="156476"/>
                  </a:lnTo>
                  <a:lnTo>
                    <a:pt x="336892" y="305955"/>
                  </a:lnTo>
                  <a:lnTo>
                    <a:pt x="338340" y="307416"/>
                  </a:lnTo>
                  <a:lnTo>
                    <a:pt x="381050" y="307416"/>
                  </a:lnTo>
                  <a:lnTo>
                    <a:pt x="382498" y="305955"/>
                  </a:lnTo>
                  <a:lnTo>
                    <a:pt x="382498" y="300901"/>
                  </a:lnTo>
                  <a:lnTo>
                    <a:pt x="382498" y="270941"/>
                  </a:lnTo>
                  <a:lnTo>
                    <a:pt x="382498" y="161531"/>
                  </a:lnTo>
                  <a:lnTo>
                    <a:pt x="382498" y="156476"/>
                  </a:lnTo>
                  <a:close/>
                </a:path>
                <a:path w="409575" h="371475">
                  <a:moveTo>
                    <a:pt x="409562" y="120840"/>
                  </a:moveTo>
                  <a:lnTo>
                    <a:pt x="408178" y="118973"/>
                  </a:lnTo>
                  <a:lnTo>
                    <a:pt x="404901" y="114566"/>
                  </a:lnTo>
                  <a:lnTo>
                    <a:pt x="403072" y="114033"/>
                  </a:lnTo>
                  <a:lnTo>
                    <a:pt x="403072" y="123863"/>
                  </a:lnTo>
                  <a:lnTo>
                    <a:pt x="403072" y="131889"/>
                  </a:lnTo>
                  <a:lnTo>
                    <a:pt x="400507" y="135483"/>
                  </a:lnTo>
                  <a:lnTo>
                    <a:pt x="396786" y="136779"/>
                  </a:lnTo>
                  <a:lnTo>
                    <a:pt x="394042" y="136779"/>
                  </a:lnTo>
                  <a:lnTo>
                    <a:pt x="394042" y="143294"/>
                  </a:lnTo>
                  <a:lnTo>
                    <a:pt x="394042" y="340410"/>
                  </a:lnTo>
                  <a:lnTo>
                    <a:pt x="325348" y="340410"/>
                  </a:lnTo>
                  <a:lnTo>
                    <a:pt x="325348" y="143294"/>
                  </a:lnTo>
                  <a:lnTo>
                    <a:pt x="394042" y="143294"/>
                  </a:lnTo>
                  <a:lnTo>
                    <a:pt x="394042" y="136779"/>
                  </a:lnTo>
                  <a:lnTo>
                    <a:pt x="325348" y="136779"/>
                  </a:lnTo>
                  <a:lnTo>
                    <a:pt x="325348" y="118973"/>
                  </a:lnTo>
                  <a:lnTo>
                    <a:pt x="396786" y="118973"/>
                  </a:lnTo>
                  <a:lnTo>
                    <a:pt x="400507" y="120256"/>
                  </a:lnTo>
                  <a:lnTo>
                    <a:pt x="403072" y="123863"/>
                  </a:lnTo>
                  <a:lnTo>
                    <a:pt x="403072" y="114033"/>
                  </a:lnTo>
                  <a:lnTo>
                    <a:pt x="397929" y="112509"/>
                  </a:lnTo>
                  <a:lnTo>
                    <a:pt x="397624" y="112458"/>
                  </a:lnTo>
                  <a:lnTo>
                    <a:pt x="325348" y="112458"/>
                  </a:lnTo>
                  <a:lnTo>
                    <a:pt x="325348" y="70345"/>
                  </a:lnTo>
                  <a:lnTo>
                    <a:pt x="325348" y="69443"/>
                  </a:lnTo>
                  <a:lnTo>
                    <a:pt x="332447" y="66700"/>
                  </a:lnTo>
                  <a:lnTo>
                    <a:pt x="334467" y="63830"/>
                  </a:lnTo>
                  <a:lnTo>
                    <a:pt x="337375" y="59715"/>
                  </a:lnTo>
                  <a:lnTo>
                    <a:pt x="337375" y="43167"/>
                  </a:lnTo>
                  <a:lnTo>
                    <a:pt x="334835" y="39954"/>
                  </a:lnTo>
                  <a:lnTo>
                    <a:pt x="331254" y="35433"/>
                  </a:lnTo>
                  <a:lnTo>
                    <a:pt x="330873" y="35356"/>
                  </a:lnTo>
                  <a:lnTo>
                    <a:pt x="330873" y="46291"/>
                  </a:lnTo>
                  <a:lnTo>
                    <a:pt x="330873" y="57492"/>
                  </a:lnTo>
                  <a:lnTo>
                    <a:pt x="327037" y="62458"/>
                  </a:lnTo>
                  <a:lnTo>
                    <a:pt x="321703" y="63830"/>
                  </a:lnTo>
                  <a:lnTo>
                    <a:pt x="318846" y="63830"/>
                  </a:lnTo>
                  <a:lnTo>
                    <a:pt x="318846" y="70345"/>
                  </a:lnTo>
                  <a:lnTo>
                    <a:pt x="318846" y="364731"/>
                  </a:lnTo>
                  <a:lnTo>
                    <a:pt x="253149" y="364731"/>
                  </a:lnTo>
                  <a:lnTo>
                    <a:pt x="253149" y="280060"/>
                  </a:lnTo>
                  <a:lnTo>
                    <a:pt x="253149" y="275005"/>
                  </a:lnTo>
                  <a:lnTo>
                    <a:pt x="251701" y="273545"/>
                  </a:lnTo>
                  <a:lnTo>
                    <a:pt x="246646" y="273545"/>
                  </a:lnTo>
                  <a:lnTo>
                    <a:pt x="246646" y="280060"/>
                  </a:lnTo>
                  <a:lnTo>
                    <a:pt x="246646" y="364731"/>
                  </a:lnTo>
                  <a:lnTo>
                    <a:pt x="208026" y="364731"/>
                  </a:lnTo>
                  <a:lnTo>
                    <a:pt x="208026" y="280060"/>
                  </a:lnTo>
                  <a:lnTo>
                    <a:pt x="246646" y="280060"/>
                  </a:lnTo>
                  <a:lnTo>
                    <a:pt x="246646" y="273545"/>
                  </a:lnTo>
                  <a:lnTo>
                    <a:pt x="201536" y="273545"/>
                  </a:lnTo>
                  <a:lnTo>
                    <a:pt x="201536" y="280060"/>
                  </a:lnTo>
                  <a:lnTo>
                    <a:pt x="201536" y="364731"/>
                  </a:lnTo>
                  <a:lnTo>
                    <a:pt x="162915" y="364731"/>
                  </a:lnTo>
                  <a:lnTo>
                    <a:pt x="162915" y="280060"/>
                  </a:lnTo>
                  <a:lnTo>
                    <a:pt x="201536" y="280060"/>
                  </a:lnTo>
                  <a:lnTo>
                    <a:pt x="201536" y="273545"/>
                  </a:lnTo>
                  <a:lnTo>
                    <a:pt x="157861" y="273545"/>
                  </a:lnTo>
                  <a:lnTo>
                    <a:pt x="156413" y="275005"/>
                  </a:lnTo>
                  <a:lnTo>
                    <a:pt x="156413" y="364731"/>
                  </a:lnTo>
                  <a:lnTo>
                    <a:pt x="90716" y="364731"/>
                  </a:lnTo>
                  <a:lnTo>
                    <a:pt x="90716" y="70345"/>
                  </a:lnTo>
                  <a:lnTo>
                    <a:pt x="156819" y="70345"/>
                  </a:lnTo>
                  <a:lnTo>
                    <a:pt x="164350" y="83794"/>
                  </a:lnTo>
                  <a:lnTo>
                    <a:pt x="175361" y="94373"/>
                  </a:lnTo>
                  <a:lnTo>
                    <a:pt x="189090" y="101295"/>
                  </a:lnTo>
                  <a:lnTo>
                    <a:pt x="204787" y="103784"/>
                  </a:lnTo>
                  <a:lnTo>
                    <a:pt x="220472" y="101295"/>
                  </a:lnTo>
                  <a:lnTo>
                    <a:pt x="228473" y="97269"/>
                  </a:lnTo>
                  <a:lnTo>
                    <a:pt x="234200" y="94373"/>
                  </a:lnTo>
                  <a:lnTo>
                    <a:pt x="245211" y="83794"/>
                  </a:lnTo>
                  <a:lnTo>
                    <a:pt x="252742" y="70345"/>
                  </a:lnTo>
                  <a:lnTo>
                    <a:pt x="318846" y="70345"/>
                  </a:lnTo>
                  <a:lnTo>
                    <a:pt x="318846" y="63830"/>
                  </a:lnTo>
                  <a:lnTo>
                    <a:pt x="254723" y="63830"/>
                  </a:lnTo>
                  <a:lnTo>
                    <a:pt x="255625" y="59994"/>
                  </a:lnTo>
                  <a:lnTo>
                    <a:pt x="256159" y="56007"/>
                  </a:lnTo>
                  <a:lnTo>
                    <a:pt x="256159" y="47777"/>
                  </a:lnTo>
                  <a:lnTo>
                    <a:pt x="255625" y="43789"/>
                  </a:lnTo>
                  <a:lnTo>
                    <a:pt x="254723" y="39954"/>
                  </a:lnTo>
                  <a:lnTo>
                    <a:pt x="321703" y="39954"/>
                  </a:lnTo>
                  <a:lnTo>
                    <a:pt x="327037" y="41325"/>
                  </a:lnTo>
                  <a:lnTo>
                    <a:pt x="330873" y="46291"/>
                  </a:lnTo>
                  <a:lnTo>
                    <a:pt x="330873" y="35356"/>
                  </a:lnTo>
                  <a:lnTo>
                    <a:pt x="322592" y="33464"/>
                  </a:lnTo>
                  <a:lnTo>
                    <a:pt x="322364" y="33439"/>
                  </a:lnTo>
                  <a:lnTo>
                    <a:pt x="252742" y="33439"/>
                  </a:lnTo>
                  <a:lnTo>
                    <a:pt x="249656" y="27927"/>
                  </a:lnTo>
                  <a:lnTo>
                    <a:pt x="249656" y="51892"/>
                  </a:lnTo>
                  <a:lnTo>
                    <a:pt x="246126" y="69532"/>
                  </a:lnTo>
                  <a:lnTo>
                    <a:pt x="236499" y="83959"/>
                  </a:lnTo>
                  <a:lnTo>
                    <a:pt x="222237" y="93687"/>
                  </a:lnTo>
                  <a:lnTo>
                    <a:pt x="204787" y="97269"/>
                  </a:lnTo>
                  <a:lnTo>
                    <a:pt x="187325" y="93687"/>
                  </a:lnTo>
                  <a:lnTo>
                    <a:pt x="162293" y="63830"/>
                  </a:lnTo>
                  <a:lnTo>
                    <a:pt x="159905" y="51892"/>
                  </a:lnTo>
                  <a:lnTo>
                    <a:pt x="162293" y="39941"/>
                  </a:lnTo>
                  <a:lnTo>
                    <a:pt x="163436" y="34239"/>
                  </a:lnTo>
                  <a:lnTo>
                    <a:pt x="173062" y="19824"/>
                  </a:lnTo>
                  <a:lnTo>
                    <a:pt x="187325" y="10083"/>
                  </a:lnTo>
                  <a:lnTo>
                    <a:pt x="204787" y="6515"/>
                  </a:lnTo>
                  <a:lnTo>
                    <a:pt x="222237" y="10083"/>
                  </a:lnTo>
                  <a:lnTo>
                    <a:pt x="236499" y="19824"/>
                  </a:lnTo>
                  <a:lnTo>
                    <a:pt x="246126" y="34239"/>
                  </a:lnTo>
                  <a:lnTo>
                    <a:pt x="249656" y="51892"/>
                  </a:lnTo>
                  <a:lnTo>
                    <a:pt x="249656" y="27927"/>
                  </a:lnTo>
                  <a:lnTo>
                    <a:pt x="220472" y="2489"/>
                  </a:lnTo>
                  <a:lnTo>
                    <a:pt x="204787" y="0"/>
                  </a:lnTo>
                  <a:lnTo>
                    <a:pt x="189090" y="2489"/>
                  </a:lnTo>
                  <a:lnTo>
                    <a:pt x="175361" y="9398"/>
                  </a:lnTo>
                  <a:lnTo>
                    <a:pt x="164350" y="19977"/>
                  </a:lnTo>
                  <a:lnTo>
                    <a:pt x="156819" y="33439"/>
                  </a:lnTo>
                  <a:lnTo>
                    <a:pt x="154825" y="33439"/>
                  </a:lnTo>
                  <a:lnTo>
                    <a:pt x="154825" y="63830"/>
                  </a:lnTo>
                  <a:lnTo>
                    <a:pt x="87858" y="63830"/>
                  </a:lnTo>
                  <a:lnTo>
                    <a:pt x="82537" y="62458"/>
                  </a:lnTo>
                  <a:lnTo>
                    <a:pt x="78689" y="57492"/>
                  </a:lnTo>
                  <a:lnTo>
                    <a:pt x="78689" y="46291"/>
                  </a:lnTo>
                  <a:lnTo>
                    <a:pt x="82524" y="41325"/>
                  </a:lnTo>
                  <a:lnTo>
                    <a:pt x="87845" y="39954"/>
                  </a:lnTo>
                  <a:lnTo>
                    <a:pt x="154813" y="39954"/>
                  </a:lnTo>
                  <a:lnTo>
                    <a:pt x="153924" y="43789"/>
                  </a:lnTo>
                  <a:lnTo>
                    <a:pt x="153403" y="47777"/>
                  </a:lnTo>
                  <a:lnTo>
                    <a:pt x="153403" y="56007"/>
                  </a:lnTo>
                  <a:lnTo>
                    <a:pt x="153924" y="59994"/>
                  </a:lnTo>
                  <a:lnTo>
                    <a:pt x="154825" y="63830"/>
                  </a:lnTo>
                  <a:lnTo>
                    <a:pt x="154825" y="33439"/>
                  </a:lnTo>
                  <a:lnTo>
                    <a:pt x="87223" y="33439"/>
                  </a:lnTo>
                  <a:lnTo>
                    <a:pt x="87020" y="33464"/>
                  </a:lnTo>
                  <a:lnTo>
                    <a:pt x="78320" y="35433"/>
                  </a:lnTo>
                  <a:lnTo>
                    <a:pt x="72186" y="43167"/>
                  </a:lnTo>
                  <a:lnTo>
                    <a:pt x="72186" y="59715"/>
                  </a:lnTo>
                  <a:lnTo>
                    <a:pt x="77114" y="66700"/>
                  </a:lnTo>
                  <a:lnTo>
                    <a:pt x="84213" y="69443"/>
                  </a:lnTo>
                  <a:lnTo>
                    <a:pt x="84213" y="112458"/>
                  </a:lnTo>
                  <a:lnTo>
                    <a:pt x="84213" y="118973"/>
                  </a:lnTo>
                  <a:lnTo>
                    <a:pt x="84213" y="136779"/>
                  </a:lnTo>
                  <a:lnTo>
                    <a:pt x="84213" y="143294"/>
                  </a:lnTo>
                  <a:lnTo>
                    <a:pt x="84213" y="340410"/>
                  </a:lnTo>
                  <a:lnTo>
                    <a:pt x="15519" y="340410"/>
                  </a:lnTo>
                  <a:lnTo>
                    <a:pt x="15519" y="143294"/>
                  </a:lnTo>
                  <a:lnTo>
                    <a:pt x="84213" y="143294"/>
                  </a:lnTo>
                  <a:lnTo>
                    <a:pt x="84213" y="136779"/>
                  </a:lnTo>
                  <a:lnTo>
                    <a:pt x="12776" y="136779"/>
                  </a:lnTo>
                  <a:lnTo>
                    <a:pt x="9055" y="135483"/>
                  </a:lnTo>
                  <a:lnTo>
                    <a:pt x="6489" y="131889"/>
                  </a:lnTo>
                  <a:lnTo>
                    <a:pt x="6502" y="123863"/>
                  </a:lnTo>
                  <a:lnTo>
                    <a:pt x="9055" y="120269"/>
                  </a:lnTo>
                  <a:lnTo>
                    <a:pt x="12776" y="118973"/>
                  </a:lnTo>
                  <a:lnTo>
                    <a:pt x="84213" y="118973"/>
                  </a:lnTo>
                  <a:lnTo>
                    <a:pt x="84213" y="112458"/>
                  </a:lnTo>
                  <a:lnTo>
                    <a:pt x="11950" y="112458"/>
                  </a:lnTo>
                  <a:lnTo>
                    <a:pt x="11671" y="112509"/>
                  </a:lnTo>
                  <a:lnTo>
                    <a:pt x="4660" y="114566"/>
                  </a:lnTo>
                  <a:lnTo>
                    <a:pt x="0" y="120840"/>
                  </a:lnTo>
                  <a:lnTo>
                    <a:pt x="0" y="134048"/>
                  </a:lnTo>
                  <a:lnTo>
                    <a:pt x="3606" y="139649"/>
                  </a:lnTo>
                  <a:lnTo>
                    <a:pt x="9017" y="142252"/>
                  </a:lnTo>
                  <a:lnTo>
                    <a:pt x="9017" y="345478"/>
                  </a:lnTo>
                  <a:lnTo>
                    <a:pt x="10464" y="346925"/>
                  </a:lnTo>
                  <a:lnTo>
                    <a:pt x="84213" y="346925"/>
                  </a:lnTo>
                  <a:lnTo>
                    <a:pt x="84213" y="369785"/>
                  </a:lnTo>
                  <a:lnTo>
                    <a:pt x="85674" y="371246"/>
                  </a:lnTo>
                  <a:lnTo>
                    <a:pt x="323888" y="371246"/>
                  </a:lnTo>
                  <a:lnTo>
                    <a:pt x="325348" y="369785"/>
                  </a:lnTo>
                  <a:lnTo>
                    <a:pt x="325348" y="364731"/>
                  </a:lnTo>
                  <a:lnTo>
                    <a:pt x="325348" y="346925"/>
                  </a:lnTo>
                  <a:lnTo>
                    <a:pt x="399097" y="346925"/>
                  </a:lnTo>
                  <a:lnTo>
                    <a:pt x="400545" y="345478"/>
                  </a:lnTo>
                  <a:lnTo>
                    <a:pt x="400545" y="340410"/>
                  </a:lnTo>
                  <a:lnTo>
                    <a:pt x="400545" y="143294"/>
                  </a:lnTo>
                  <a:lnTo>
                    <a:pt x="400545" y="142252"/>
                  </a:lnTo>
                  <a:lnTo>
                    <a:pt x="405955" y="139649"/>
                  </a:lnTo>
                  <a:lnTo>
                    <a:pt x="407809" y="136779"/>
                  </a:lnTo>
                  <a:lnTo>
                    <a:pt x="409562" y="134048"/>
                  </a:lnTo>
                  <a:lnTo>
                    <a:pt x="409562" y="120840"/>
                  </a:lnTo>
                  <a:close/>
                </a:path>
              </a:pathLst>
            </a:custGeom>
            <a:solidFill>
              <a:srgbClr val="002BA1"/>
            </a:solid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5710479" y="3415329"/>
              <a:ext cx="96744" cy="109850"/>
            </a:xfrm>
            <a:prstGeom prst="rect">
              <a:avLst/>
            </a:prstGeom>
            <a:blipFill>
              <a:blip r:embed="rId5" cstate="print"/>
              <a:stretch>
                <a:fillRect/>
              </a:stretch>
            </a:blip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5638286" y="3457882"/>
              <a:ext cx="45720" cy="152400"/>
            </a:xfrm>
            <a:custGeom>
              <a:avLst/>
              <a:gdLst/>
              <a:ahLst/>
              <a:cxnLst/>
              <a:rect l="l" t="t" r="r" b="b"/>
              <a:pathLst>
                <a:path w="45720" h="152400">
                  <a:moveTo>
                    <a:pt x="44152" y="152403"/>
                  </a:moveTo>
                  <a:lnTo>
                    <a:pt x="1453" y="152403"/>
                  </a:lnTo>
                  <a:lnTo>
                    <a:pt x="0" y="150947"/>
                  </a:lnTo>
                  <a:lnTo>
                    <a:pt x="0" y="1458"/>
                  </a:lnTo>
                  <a:lnTo>
                    <a:pt x="1453" y="0"/>
                  </a:lnTo>
                  <a:lnTo>
                    <a:pt x="44152" y="0"/>
                  </a:lnTo>
                  <a:lnTo>
                    <a:pt x="45605" y="1458"/>
                  </a:lnTo>
                  <a:lnTo>
                    <a:pt x="45605" y="6512"/>
                  </a:lnTo>
                  <a:lnTo>
                    <a:pt x="6501" y="6512"/>
                  </a:lnTo>
                  <a:lnTo>
                    <a:pt x="6501" y="36472"/>
                  </a:lnTo>
                  <a:lnTo>
                    <a:pt x="45605" y="36472"/>
                  </a:lnTo>
                  <a:lnTo>
                    <a:pt x="45605" y="42985"/>
                  </a:lnTo>
                  <a:lnTo>
                    <a:pt x="6501" y="42985"/>
                  </a:lnTo>
                  <a:lnTo>
                    <a:pt x="6501" y="72945"/>
                  </a:lnTo>
                  <a:lnTo>
                    <a:pt x="45605" y="72945"/>
                  </a:lnTo>
                  <a:lnTo>
                    <a:pt x="45605" y="79458"/>
                  </a:lnTo>
                  <a:lnTo>
                    <a:pt x="6501" y="79458"/>
                  </a:lnTo>
                  <a:lnTo>
                    <a:pt x="6501" y="109417"/>
                  </a:lnTo>
                  <a:lnTo>
                    <a:pt x="45605" y="109417"/>
                  </a:lnTo>
                  <a:lnTo>
                    <a:pt x="45605" y="115930"/>
                  </a:lnTo>
                  <a:lnTo>
                    <a:pt x="6501" y="115930"/>
                  </a:lnTo>
                  <a:lnTo>
                    <a:pt x="6501" y="145890"/>
                  </a:lnTo>
                  <a:lnTo>
                    <a:pt x="45605" y="145890"/>
                  </a:lnTo>
                  <a:lnTo>
                    <a:pt x="45605" y="150947"/>
                  </a:lnTo>
                  <a:lnTo>
                    <a:pt x="44152" y="152403"/>
                  </a:lnTo>
                  <a:close/>
                </a:path>
                <a:path w="45720" h="152400">
                  <a:moveTo>
                    <a:pt x="45605" y="36472"/>
                  </a:moveTo>
                  <a:lnTo>
                    <a:pt x="39104" y="36472"/>
                  </a:lnTo>
                  <a:lnTo>
                    <a:pt x="39104" y="6512"/>
                  </a:lnTo>
                  <a:lnTo>
                    <a:pt x="45605" y="6512"/>
                  </a:lnTo>
                  <a:lnTo>
                    <a:pt x="45605" y="36472"/>
                  </a:lnTo>
                  <a:close/>
                </a:path>
                <a:path w="45720" h="152400">
                  <a:moveTo>
                    <a:pt x="45605" y="72945"/>
                  </a:moveTo>
                  <a:lnTo>
                    <a:pt x="39104" y="72945"/>
                  </a:lnTo>
                  <a:lnTo>
                    <a:pt x="39104" y="42985"/>
                  </a:lnTo>
                  <a:lnTo>
                    <a:pt x="45605" y="42985"/>
                  </a:lnTo>
                  <a:lnTo>
                    <a:pt x="45605" y="72945"/>
                  </a:lnTo>
                  <a:close/>
                </a:path>
                <a:path w="45720" h="152400">
                  <a:moveTo>
                    <a:pt x="45605" y="109417"/>
                  </a:moveTo>
                  <a:lnTo>
                    <a:pt x="39104" y="109417"/>
                  </a:lnTo>
                  <a:lnTo>
                    <a:pt x="39104" y="79458"/>
                  </a:lnTo>
                  <a:lnTo>
                    <a:pt x="45605" y="79458"/>
                  </a:lnTo>
                  <a:lnTo>
                    <a:pt x="45605" y="109417"/>
                  </a:lnTo>
                  <a:close/>
                </a:path>
                <a:path w="45720" h="152400">
                  <a:moveTo>
                    <a:pt x="45605" y="145890"/>
                  </a:moveTo>
                  <a:lnTo>
                    <a:pt x="39104" y="145890"/>
                  </a:lnTo>
                  <a:lnTo>
                    <a:pt x="39104" y="115930"/>
                  </a:lnTo>
                  <a:lnTo>
                    <a:pt x="45605" y="115930"/>
                  </a:lnTo>
                  <a:lnTo>
                    <a:pt x="45605" y="145890"/>
                  </a:lnTo>
                  <a:close/>
                </a:path>
              </a:pathLst>
            </a:custGeom>
            <a:solidFill>
              <a:srgbClr val="002BA1"/>
            </a:solid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5782801" y="3321109"/>
              <a:ext cx="66530" cy="67171"/>
            </a:xfrm>
            <a:prstGeom prst="rect">
              <a:avLst/>
            </a:prstGeom>
            <a:blipFill>
              <a:blip r:embed="rId6" cstate="print"/>
              <a:stretch>
                <a:fillRect/>
              </a:stretch>
            </a:blip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7" name="object 17"/>
          <p:cNvSpPr/>
          <p:nvPr/>
        </p:nvSpPr>
        <p:spPr>
          <a:xfrm>
            <a:off x="3212063" y="3172823"/>
            <a:ext cx="437584" cy="267566"/>
          </a:xfrm>
          <a:prstGeom prst="rect">
            <a:avLst/>
          </a:prstGeom>
          <a:blipFill>
            <a:blip r:embed="rId7" cstate="print"/>
            <a:stretch>
              <a:fillRect/>
            </a:stretch>
          </a:blip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4391901" y="3803389"/>
            <a:ext cx="2493169" cy="1053703"/>
          </a:xfrm>
          <a:custGeom>
            <a:avLst/>
            <a:gdLst/>
            <a:ahLst/>
            <a:cxnLst/>
            <a:rect l="l" t="t" r="r" b="b"/>
            <a:pathLst>
              <a:path w="2659379" h="1123950">
                <a:moveTo>
                  <a:pt x="2315961" y="1123949"/>
                </a:moveTo>
                <a:lnTo>
                  <a:pt x="342899" y="1123949"/>
                </a:lnTo>
                <a:lnTo>
                  <a:pt x="296365" y="1120819"/>
                </a:lnTo>
                <a:lnTo>
                  <a:pt x="251735" y="1111700"/>
                </a:lnTo>
                <a:lnTo>
                  <a:pt x="209417" y="1097001"/>
                </a:lnTo>
                <a:lnTo>
                  <a:pt x="169821" y="1077132"/>
                </a:lnTo>
                <a:lnTo>
                  <a:pt x="133353" y="1052500"/>
                </a:lnTo>
                <a:lnTo>
                  <a:pt x="100423" y="1023514"/>
                </a:lnTo>
                <a:lnTo>
                  <a:pt x="71440" y="990582"/>
                </a:lnTo>
                <a:lnTo>
                  <a:pt x="46810" y="954115"/>
                </a:lnTo>
                <a:lnTo>
                  <a:pt x="26943" y="914519"/>
                </a:lnTo>
                <a:lnTo>
                  <a:pt x="12247" y="872203"/>
                </a:lnTo>
                <a:lnTo>
                  <a:pt x="3129" y="827577"/>
                </a:lnTo>
                <a:lnTo>
                  <a:pt x="0" y="781049"/>
                </a:lnTo>
                <a:lnTo>
                  <a:pt x="0" y="342899"/>
                </a:lnTo>
                <a:lnTo>
                  <a:pt x="3129" y="296371"/>
                </a:lnTo>
                <a:lnTo>
                  <a:pt x="12247" y="251745"/>
                </a:lnTo>
                <a:lnTo>
                  <a:pt x="26943" y="209430"/>
                </a:lnTo>
                <a:lnTo>
                  <a:pt x="46810" y="169834"/>
                </a:lnTo>
                <a:lnTo>
                  <a:pt x="71440" y="133366"/>
                </a:lnTo>
                <a:lnTo>
                  <a:pt x="100423" y="100435"/>
                </a:lnTo>
                <a:lnTo>
                  <a:pt x="133353" y="71449"/>
                </a:lnTo>
                <a:lnTo>
                  <a:pt x="169821" y="46816"/>
                </a:lnTo>
                <a:lnTo>
                  <a:pt x="209417" y="26947"/>
                </a:lnTo>
                <a:lnTo>
                  <a:pt x="251735" y="12248"/>
                </a:lnTo>
                <a:lnTo>
                  <a:pt x="296365" y="3130"/>
                </a:lnTo>
                <a:lnTo>
                  <a:pt x="342895" y="0"/>
                </a:lnTo>
                <a:lnTo>
                  <a:pt x="2315966" y="0"/>
                </a:lnTo>
                <a:lnTo>
                  <a:pt x="2362496" y="3130"/>
                </a:lnTo>
                <a:lnTo>
                  <a:pt x="2407126" y="12248"/>
                </a:lnTo>
                <a:lnTo>
                  <a:pt x="2449444" y="26947"/>
                </a:lnTo>
                <a:lnTo>
                  <a:pt x="2489040" y="46816"/>
                </a:lnTo>
                <a:lnTo>
                  <a:pt x="2525508" y="71449"/>
                </a:lnTo>
                <a:lnTo>
                  <a:pt x="2558437" y="100435"/>
                </a:lnTo>
                <a:lnTo>
                  <a:pt x="2587421" y="133366"/>
                </a:lnTo>
                <a:lnTo>
                  <a:pt x="2612051" y="169834"/>
                </a:lnTo>
                <a:lnTo>
                  <a:pt x="2631918" y="209430"/>
                </a:lnTo>
                <a:lnTo>
                  <a:pt x="2646614" y="251745"/>
                </a:lnTo>
                <a:lnTo>
                  <a:pt x="2655731" y="296371"/>
                </a:lnTo>
                <a:lnTo>
                  <a:pt x="2658861" y="342899"/>
                </a:lnTo>
                <a:lnTo>
                  <a:pt x="2658861" y="781049"/>
                </a:lnTo>
                <a:lnTo>
                  <a:pt x="2655731" y="827577"/>
                </a:lnTo>
                <a:lnTo>
                  <a:pt x="2646614" y="872203"/>
                </a:lnTo>
                <a:lnTo>
                  <a:pt x="2631918" y="914519"/>
                </a:lnTo>
                <a:lnTo>
                  <a:pt x="2612051" y="954115"/>
                </a:lnTo>
                <a:lnTo>
                  <a:pt x="2587421" y="990582"/>
                </a:lnTo>
                <a:lnTo>
                  <a:pt x="2558437" y="1023514"/>
                </a:lnTo>
                <a:lnTo>
                  <a:pt x="2525508" y="1052500"/>
                </a:lnTo>
                <a:lnTo>
                  <a:pt x="2489040" y="1077132"/>
                </a:lnTo>
                <a:lnTo>
                  <a:pt x="2449444" y="1097001"/>
                </a:lnTo>
                <a:lnTo>
                  <a:pt x="2407126" y="1111700"/>
                </a:lnTo>
                <a:lnTo>
                  <a:pt x="2362496" y="1120819"/>
                </a:lnTo>
                <a:lnTo>
                  <a:pt x="2315961" y="1123949"/>
                </a:lnTo>
                <a:close/>
              </a:path>
            </a:pathLst>
          </a:custGeom>
          <a:solidFill>
            <a:srgbClr val="00C2CB"/>
          </a:solid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p:nvPr/>
        </p:nvSpPr>
        <p:spPr>
          <a:xfrm>
            <a:off x="8190576" y="3815162"/>
            <a:ext cx="2282428" cy="1053703"/>
          </a:xfrm>
          <a:custGeom>
            <a:avLst/>
            <a:gdLst/>
            <a:ahLst/>
            <a:cxnLst/>
            <a:rect l="l" t="t" r="r" b="b"/>
            <a:pathLst>
              <a:path w="2434590" h="1123950">
                <a:moveTo>
                  <a:pt x="2093244" y="1123949"/>
                </a:moveTo>
                <a:lnTo>
                  <a:pt x="342899" y="1123949"/>
                </a:lnTo>
                <a:lnTo>
                  <a:pt x="296371" y="1120819"/>
                </a:lnTo>
                <a:lnTo>
                  <a:pt x="251745" y="1111700"/>
                </a:lnTo>
                <a:lnTo>
                  <a:pt x="209430" y="1097002"/>
                </a:lnTo>
                <a:lnTo>
                  <a:pt x="169834" y="1077132"/>
                </a:lnTo>
                <a:lnTo>
                  <a:pt x="133366" y="1052500"/>
                </a:lnTo>
                <a:lnTo>
                  <a:pt x="100435" y="1023514"/>
                </a:lnTo>
                <a:lnTo>
                  <a:pt x="71449" y="990583"/>
                </a:lnTo>
                <a:lnTo>
                  <a:pt x="46817" y="954115"/>
                </a:lnTo>
                <a:lnTo>
                  <a:pt x="26947" y="914519"/>
                </a:lnTo>
                <a:lnTo>
                  <a:pt x="12248" y="872203"/>
                </a:lnTo>
                <a:lnTo>
                  <a:pt x="3130" y="827577"/>
                </a:lnTo>
                <a:lnTo>
                  <a:pt x="0" y="781052"/>
                </a:lnTo>
                <a:lnTo>
                  <a:pt x="0" y="342896"/>
                </a:lnTo>
                <a:lnTo>
                  <a:pt x="3130" y="296371"/>
                </a:lnTo>
                <a:lnTo>
                  <a:pt x="12248" y="251745"/>
                </a:lnTo>
                <a:lnTo>
                  <a:pt x="26947" y="209430"/>
                </a:lnTo>
                <a:lnTo>
                  <a:pt x="46817" y="169834"/>
                </a:lnTo>
                <a:lnTo>
                  <a:pt x="71449" y="133366"/>
                </a:lnTo>
                <a:lnTo>
                  <a:pt x="100435" y="100435"/>
                </a:lnTo>
                <a:lnTo>
                  <a:pt x="133366" y="71449"/>
                </a:lnTo>
                <a:lnTo>
                  <a:pt x="169834" y="46817"/>
                </a:lnTo>
                <a:lnTo>
                  <a:pt x="209430" y="26947"/>
                </a:lnTo>
                <a:lnTo>
                  <a:pt x="251745" y="12248"/>
                </a:lnTo>
                <a:lnTo>
                  <a:pt x="296371" y="3130"/>
                </a:lnTo>
                <a:lnTo>
                  <a:pt x="342896" y="0"/>
                </a:lnTo>
                <a:lnTo>
                  <a:pt x="2093247" y="0"/>
                </a:lnTo>
                <a:lnTo>
                  <a:pt x="2139772" y="3130"/>
                </a:lnTo>
                <a:lnTo>
                  <a:pt x="2184398" y="12248"/>
                </a:lnTo>
                <a:lnTo>
                  <a:pt x="2226713" y="26947"/>
                </a:lnTo>
                <a:lnTo>
                  <a:pt x="2266309" y="46817"/>
                </a:lnTo>
                <a:lnTo>
                  <a:pt x="2302777" y="71449"/>
                </a:lnTo>
                <a:lnTo>
                  <a:pt x="2335708" y="100435"/>
                </a:lnTo>
                <a:lnTo>
                  <a:pt x="2364694" y="133366"/>
                </a:lnTo>
                <a:lnTo>
                  <a:pt x="2389326" y="169834"/>
                </a:lnTo>
                <a:lnTo>
                  <a:pt x="2409196" y="209430"/>
                </a:lnTo>
                <a:lnTo>
                  <a:pt x="2423895" y="251745"/>
                </a:lnTo>
                <a:lnTo>
                  <a:pt x="2433013" y="296371"/>
                </a:lnTo>
                <a:lnTo>
                  <a:pt x="2434590" y="319799"/>
                </a:lnTo>
                <a:lnTo>
                  <a:pt x="2434590" y="804149"/>
                </a:lnTo>
                <a:lnTo>
                  <a:pt x="2423895" y="872203"/>
                </a:lnTo>
                <a:lnTo>
                  <a:pt x="2409196" y="914519"/>
                </a:lnTo>
                <a:lnTo>
                  <a:pt x="2389326" y="954115"/>
                </a:lnTo>
                <a:lnTo>
                  <a:pt x="2364694" y="990583"/>
                </a:lnTo>
                <a:lnTo>
                  <a:pt x="2335708" y="1023514"/>
                </a:lnTo>
                <a:lnTo>
                  <a:pt x="2302777" y="1052500"/>
                </a:lnTo>
                <a:lnTo>
                  <a:pt x="2266309" y="1077132"/>
                </a:lnTo>
                <a:lnTo>
                  <a:pt x="2226713" y="1097002"/>
                </a:lnTo>
                <a:lnTo>
                  <a:pt x="2184398" y="1111700"/>
                </a:lnTo>
                <a:lnTo>
                  <a:pt x="2139772" y="1120819"/>
                </a:lnTo>
                <a:lnTo>
                  <a:pt x="2093244" y="1123949"/>
                </a:lnTo>
                <a:close/>
              </a:path>
            </a:pathLst>
          </a:custGeom>
          <a:solidFill>
            <a:srgbClr val="D9D9D9"/>
          </a:solid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object 20"/>
          <p:cNvSpPr/>
          <p:nvPr/>
        </p:nvSpPr>
        <p:spPr>
          <a:xfrm>
            <a:off x="3561383" y="3848052"/>
            <a:ext cx="660796" cy="973321"/>
          </a:xfrm>
          <a:prstGeom prst="rect">
            <a:avLst/>
          </a:prstGeom>
          <a:blipFill>
            <a:blip r:embed="rId8" cstate="print"/>
            <a:stretch>
              <a:fillRect/>
            </a:stretch>
          </a:blip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bject 21"/>
          <p:cNvSpPr/>
          <p:nvPr/>
        </p:nvSpPr>
        <p:spPr>
          <a:xfrm>
            <a:off x="7370131" y="3851666"/>
            <a:ext cx="638845" cy="862544"/>
          </a:xfrm>
          <a:prstGeom prst="rect">
            <a:avLst/>
          </a:prstGeom>
          <a:blipFill>
            <a:blip r:embed="rId9" cstate="print"/>
            <a:stretch>
              <a:fillRect/>
            </a:stretch>
          </a:blip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bject 22"/>
          <p:cNvSpPr txBox="1"/>
          <p:nvPr/>
        </p:nvSpPr>
        <p:spPr>
          <a:xfrm>
            <a:off x="3786299" y="3109383"/>
            <a:ext cx="2844403" cy="479947"/>
          </a:xfrm>
          <a:prstGeom prst="rect">
            <a:avLst/>
          </a:prstGeom>
        </p:spPr>
        <p:txBody>
          <a:bodyPr vert="horz" wrap="square" lIns="0" tIns="63698" rIns="0" bIns="0" rtlCol="0">
            <a:spAutoFit/>
          </a:bodyPr>
          <a:lstStyle/>
          <a:p>
            <a:pPr marL="166688" marR="4763" lvl="0" indent="-155377" algn="l" defTabSz="857250" rtl="0" eaLnBrk="1" fontAlgn="auto" latinLnBrk="0" hangingPunct="1">
              <a:lnSpc>
                <a:spcPct val="79900"/>
              </a:lnSpc>
              <a:spcBef>
                <a:spcPts val="502"/>
              </a:spcBef>
              <a:spcAft>
                <a:spcPts val="0"/>
              </a:spcAft>
              <a:buClrTx/>
              <a:buSzTx/>
              <a:buFontTx/>
              <a:buNone/>
              <a:tabLst/>
              <a:defRPr/>
            </a:pPr>
            <a:r>
              <a:rPr kumimoji="0" sz="1688" b="0" i="0" u="none" strike="noStrike" kern="1200" cap="none" spc="-94" normalizeH="0" baseline="0" noProof="0" dirty="0">
                <a:ln>
                  <a:noFill/>
                </a:ln>
                <a:solidFill>
                  <a:prstClr val="black"/>
                </a:solidFill>
                <a:effectLst/>
                <a:uLnTx/>
                <a:uFillTx/>
                <a:latin typeface="Verdana"/>
                <a:ea typeface="+mn-ea"/>
                <a:cs typeface="Verdana"/>
              </a:rPr>
              <a:t>450</a:t>
            </a:r>
            <a:r>
              <a:rPr kumimoji="0" sz="1688" b="0" i="0" u="none" strike="noStrike" kern="1200" cap="none" spc="-366" normalizeH="0" baseline="0" noProof="0" dirty="0">
                <a:ln>
                  <a:noFill/>
                </a:ln>
                <a:solidFill>
                  <a:prstClr val="black"/>
                </a:solidFill>
                <a:effectLst/>
                <a:uLnTx/>
                <a:uFillTx/>
                <a:latin typeface="Verdana"/>
                <a:ea typeface="+mn-ea"/>
                <a:cs typeface="Verdana"/>
              </a:rPr>
              <a:t> </a:t>
            </a:r>
            <a:r>
              <a:rPr kumimoji="0" sz="1688" b="0" i="0" u="none" strike="noStrike" kern="1200" cap="none" spc="-84" normalizeH="0" baseline="0" noProof="0" dirty="0">
                <a:ln>
                  <a:noFill/>
                </a:ln>
                <a:solidFill>
                  <a:prstClr val="black"/>
                </a:solidFill>
                <a:effectLst/>
                <a:uLnTx/>
                <a:uFillTx/>
                <a:latin typeface="Verdana"/>
                <a:ea typeface="+mn-ea"/>
                <a:cs typeface="Verdana"/>
              </a:rPr>
              <a:t>patients</a:t>
            </a:r>
            <a:r>
              <a:rPr kumimoji="0" sz="1688" b="0" i="0" u="none" strike="noStrike" kern="1200" cap="none" spc="-361" normalizeH="0" baseline="0" noProof="0" dirty="0">
                <a:ln>
                  <a:noFill/>
                </a:ln>
                <a:solidFill>
                  <a:prstClr val="black"/>
                </a:solidFill>
                <a:effectLst/>
                <a:uLnTx/>
                <a:uFillTx/>
                <a:latin typeface="Verdana"/>
                <a:ea typeface="+mn-ea"/>
                <a:cs typeface="Verdana"/>
              </a:rPr>
              <a:t> </a:t>
            </a:r>
            <a:r>
              <a:rPr kumimoji="0" sz="1688" b="0" i="0" u="none" strike="noStrike" kern="1200" cap="none" spc="-23" normalizeH="0" baseline="0" noProof="0" dirty="0">
                <a:ln>
                  <a:noFill/>
                </a:ln>
                <a:solidFill>
                  <a:prstClr val="black"/>
                </a:solidFill>
                <a:effectLst/>
                <a:uLnTx/>
                <a:uFillTx/>
                <a:latin typeface="Verdana"/>
                <a:ea typeface="+mn-ea"/>
                <a:cs typeface="Verdana"/>
              </a:rPr>
              <a:t>with</a:t>
            </a:r>
            <a:r>
              <a:rPr kumimoji="0" sz="1688" b="0" i="0" u="none" strike="noStrike" kern="1200" cap="none" spc="-361" normalizeH="0" baseline="0" noProof="0" dirty="0">
                <a:ln>
                  <a:noFill/>
                </a:ln>
                <a:solidFill>
                  <a:prstClr val="black"/>
                </a:solidFill>
                <a:effectLst/>
                <a:uLnTx/>
                <a:uFillTx/>
                <a:latin typeface="Verdana"/>
                <a:ea typeface="+mn-ea"/>
                <a:cs typeface="Verdana"/>
              </a:rPr>
              <a:t> </a:t>
            </a:r>
            <a:r>
              <a:rPr kumimoji="0" sz="1688" b="0" i="0" u="none" strike="noStrike" kern="1200" cap="none" spc="-56" normalizeH="0" baseline="0" noProof="0" dirty="0">
                <a:ln>
                  <a:noFill/>
                </a:ln>
                <a:solidFill>
                  <a:prstClr val="black"/>
                </a:solidFill>
                <a:effectLst/>
                <a:uLnTx/>
                <a:uFillTx/>
                <a:latin typeface="Verdana"/>
                <a:ea typeface="+mn-ea"/>
                <a:cs typeface="Verdana"/>
              </a:rPr>
              <a:t>chronic</a:t>
            </a:r>
            <a:r>
              <a:rPr kumimoji="0" sz="1688" b="0" i="0" u="none" strike="noStrike" kern="1200" cap="none" spc="-361" normalizeH="0" baseline="0" noProof="0" dirty="0">
                <a:ln>
                  <a:noFill/>
                </a:ln>
                <a:solidFill>
                  <a:prstClr val="black"/>
                </a:solidFill>
                <a:effectLst/>
                <a:uLnTx/>
                <a:uFillTx/>
                <a:latin typeface="Verdana"/>
                <a:ea typeface="+mn-ea"/>
                <a:cs typeface="Verdana"/>
              </a:rPr>
              <a:t> </a:t>
            </a:r>
            <a:r>
              <a:rPr kumimoji="0" sz="1688" b="0" i="0" u="none" strike="noStrike" kern="1200" cap="none" spc="-9" normalizeH="0" baseline="0" noProof="0" dirty="0">
                <a:ln>
                  <a:noFill/>
                </a:ln>
                <a:solidFill>
                  <a:prstClr val="black"/>
                </a:solidFill>
                <a:effectLst/>
                <a:uLnTx/>
                <a:uFillTx/>
                <a:latin typeface="Verdana"/>
                <a:ea typeface="+mn-ea"/>
                <a:cs typeface="Verdana"/>
              </a:rPr>
              <a:t>low  </a:t>
            </a:r>
            <a:r>
              <a:rPr kumimoji="0" sz="1688" b="0" i="0" u="none" strike="noStrike" kern="1200" cap="none" spc="-42" normalizeH="0" baseline="0" noProof="0" dirty="0">
                <a:ln>
                  <a:noFill/>
                </a:ln>
                <a:solidFill>
                  <a:prstClr val="black"/>
                </a:solidFill>
                <a:effectLst/>
                <a:uLnTx/>
                <a:uFillTx/>
                <a:latin typeface="Verdana"/>
                <a:ea typeface="+mn-ea"/>
                <a:cs typeface="Verdana"/>
              </a:rPr>
              <a:t>back</a:t>
            </a:r>
            <a:r>
              <a:rPr kumimoji="0" sz="1688" b="0" i="0" u="none" strike="noStrike" kern="1200" cap="none" spc="-366" normalizeH="0" baseline="0" noProof="0" dirty="0">
                <a:ln>
                  <a:noFill/>
                </a:ln>
                <a:solidFill>
                  <a:prstClr val="black"/>
                </a:solidFill>
                <a:effectLst/>
                <a:uLnTx/>
                <a:uFillTx/>
                <a:latin typeface="Verdana"/>
                <a:ea typeface="+mn-ea"/>
                <a:cs typeface="Verdana"/>
              </a:rPr>
              <a:t> </a:t>
            </a:r>
            <a:r>
              <a:rPr kumimoji="0" sz="1688" b="0" i="0" u="none" strike="noStrike" kern="1200" cap="none" spc="-47" normalizeH="0" baseline="0" noProof="0" dirty="0">
                <a:ln>
                  <a:noFill/>
                </a:ln>
                <a:solidFill>
                  <a:prstClr val="black"/>
                </a:solidFill>
                <a:effectLst/>
                <a:uLnTx/>
                <a:uFillTx/>
                <a:latin typeface="Verdana"/>
                <a:ea typeface="+mn-ea"/>
                <a:cs typeface="Verdana"/>
              </a:rPr>
              <a:t>pain</a:t>
            </a:r>
            <a:r>
              <a:rPr kumimoji="0" sz="1688" b="0" i="0" u="none" strike="noStrike" kern="1200" cap="none" spc="-366" normalizeH="0" baseline="0" noProof="0" dirty="0">
                <a:ln>
                  <a:noFill/>
                </a:ln>
                <a:solidFill>
                  <a:prstClr val="black"/>
                </a:solidFill>
                <a:effectLst/>
                <a:uLnTx/>
                <a:uFillTx/>
                <a:latin typeface="Verdana"/>
                <a:ea typeface="+mn-ea"/>
                <a:cs typeface="Verdana"/>
              </a:rPr>
              <a:t> </a:t>
            </a:r>
            <a:r>
              <a:rPr kumimoji="0" sz="1688" b="0" i="0" u="none" strike="noStrike" kern="1200" cap="none" spc="-544" normalizeH="0" baseline="0" noProof="0" dirty="0">
                <a:ln>
                  <a:noFill/>
                </a:ln>
                <a:solidFill>
                  <a:prstClr val="black"/>
                </a:solidFill>
                <a:effectLst/>
                <a:uLnTx/>
                <a:uFillTx/>
                <a:latin typeface="Verdana"/>
                <a:ea typeface="+mn-ea"/>
                <a:cs typeface="Verdana"/>
              </a:rPr>
              <a:t>≥</a:t>
            </a:r>
            <a:r>
              <a:rPr kumimoji="0" sz="1688" b="0" i="0" u="none" strike="noStrike" kern="1200" cap="none" spc="-511" normalizeH="0" baseline="0" noProof="0" dirty="0">
                <a:ln>
                  <a:noFill/>
                </a:ln>
                <a:solidFill>
                  <a:prstClr val="black"/>
                </a:solidFill>
                <a:effectLst/>
                <a:uLnTx/>
                <a:uFillTx/>
                <a:latin typeface="Verdana"/>
                <a:ea typeface="+mn-ea"/>
                <a:cs typeface="Verdana"/>
              </a:rPr>
              <a:t> </a:t>
            </a:r>
            <a:r>
              <a:rPr kumimoji="0" lang="en-US" sz="1688" b="0" i="0" u="none" strike="noStrike" kern="1200" cap="none" spc="-511" normalizeH="0" baseline="0" noProof="0" dirty="0">
                <a:ln>
                  <a:noFill/>
                </a:ln>
                <a:solidFill>
                  <a:prstClr val="black"/>
                </a:solidFill>
                <a:effectLst/>
                <a:uLnTx/>
                <a:uFillTx/>
                <a:latin typeface="Verdana"/>
                <a:ea typeface="+mn-ea"/>
                <a:cs typeface="Verdana"/>
              </a:rPr>
              <a:t>    </a:t>
            </a:r>
            <a:r>
              <a:rPr kumimoji="0" sz="1688" b="0" i="0" u="none" strike="noStrike" kern="1200" cap="none" spc="-272" normalizeH="0" baseline="0" noProof="0" dirty="0">
                <a:ln>
                  <a:noFill/>
                </a:ln>
                <a:solidFill>
                  <a:prstClr val="black"/>
                </a:solidFill>
                <a:effectLst/>
                <a:uLnTx/>
                <a:uFillTx/>
                <a:latin typeface="Verdana"/>
                <a:ea typeface="+mn-ea"/>
                <a:cs typeface="Verdana"/>
              </a:rPr>
              <a:t>18</a:t>
            </a:r>
            <a:r>
              <a:rPr kumimoji="0" sz="1688" b="0" i="0" u="none" strike="noStrike" kern="1200" cap="none" spc="-361" normalizeH="0" baseline="0" noProof="0" dirty="0">
                <a:ln>
                  <a:noFill/>
                </a:ln>
                <a:solidFill>
                  <a:prstClr val="black"/>
                </a:solidFill>
                <a:effectLst/>
                <a:uLnTx/>
                <a:uFillTx/>
                <a:latin typeface="Verdana"/>
                <a:ea typeface="+mn-ea"/>
                <a:cs typeface="Verdana"/>
              </a:rPr>
              <a:t> </a:t>
            </a:r>
            <a:r>
              <a:rPr kumimoji="0" sz="1688" b="0" i="0" u="none" strike="noStrike" kern="1200" cap="none" spc="-141" normalizeH="0" baseline="0" noProof="0" dirty="0">
                <a:ln>
                  <a:noFill/>
                </a:ln>
                <a:solidFill>
                  <a:prstClr val="black"/>
                </a:solidFill>
                <a:effectLst/>
                <a:uLnTx/>
                <a:uFillTx/>
                <a:latin typeface="Verdana"/>
                <a:ea typeface="+mn-ea"/>
                <a:cs typeface="Verdana"/>
              </a:rPr>
              <a:t>years</a:t>
            </a:r>
            <a:r>
              <a:rPr kumimoji="0" sz="1688" b="0" i="0" u="none" strike="noStrike" kern="1200" cap="none" spc="-366" normalizeH="0" baseline="0" noProof="0" dirty="0">
                <a:ln>
                  <a:noFill/>
                </a:ln>
                <a:solidFill>
                  <a:prstClr val="black"/>
                </a:solidFill>
                <a:effectLst/>
                <a:uLnTx/>
                <a:uFillTx/>
                <a:latin typeface="Verdana"/>
                <a:ea typeface="+mn-ea"/>
                <a:cs typeface="Verdana"/>
              </a:rPr>
              <a:t> </a:t>
            </a:r>
            <a:r>
              <a:rPr kumimoji="0" sz="1688" b="0" i="0" u="none" strike="noStrike" kern="1200" cap="none" spc="-47" normalizeH="0" baseline="0" noProof="0" dirty="0">
                <a:ln>
                  <a:noFill/>
                </a:ln>
                <a:solidFill>
                  <a:prstClr val="black"/>
                </a:solidFill>
                <a:effectLst/>
                <a:uLnTx/>
                <a:uFillTx/>
                <a:latin typeface="Verdana"/>
                <a:ea typeface="+mn-ea"/>
                <a:cs typeface="Verdana"/>
              </a:rPr>
              <a:t>of</a:t>
            </a:r>
            <a:r>
              <a:rPr kumimoji="0" sz="1688" b="0" i="0" u="none" strike="noStrike" kern="1200" cap="none" spc="-366" normalizeH="0" baseline="0" noProof="0" dirty="0">
                <a:ln>
                  <a:noFill/>
                </a:ln>
                <a:solidFill>
                  <a:prstClr val="black"/>
                </a:solidFill>
                <a:effectLst/>
                <a:uLnTx/>
                <a:uFillTx/>
                <a:latin typeface="Verdana"/>
                <a:ea typeface="+mn-ea"/>
                <a:cs typeface="Verdana"/>
              </a:rPr>
              <a:t> </a:t>
            </a:r>
            <a:r>
              <a:rPr kumimoji="0" sz="1688" b="0" i="0" u="none" strike="noStrike" kern="1200" cap="none" spc="-75" normalizeH="0" baseline="0" noProof="0" dirty="0">
                <a:ln>
                  <a:noFill/>
                </a:ln>
                <a:solidFill>
                  <a:prstClr val="black"/>
                </a:solidFill>
                <a:effectLst/>
                <a:uLnTx/>
                <a:uFillTx/>
                <a:latin typeface="Verdana"/>
                <a:ea typeface="+mn-ea"/>
                <a:cs typeface="Verdana"/>
              </a:rPr>
              <a:t>age</a:t>
            </a:r>
            <a:endParaRPr kumimoji="0" sz="1688"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3" name="object 23"/>
          <p:cNvSpPr txBox="1">
            <a:spLocks noGrp="1"/>
          </p:cNvSpPr>
          <p:nvPr>
            <p:ph type="title"/>
          </p:nvPr>
        </p:nvSpPr>
        <p:spPr>
          <a:xfrm>
            <a:off x="609600" y="-29115"/>
            <a:ext cx="11277599" cy="995706"/>
          </a:xfrm>
          <a:prstGeom prst="rect">
            <a:avLst/>
          </a:prstGeom>
        </p:spPr>
        <p:txBody>
          <a:bodyPr vert="horz" wrap="square" lIns="0" tIns="10716" rIns="0" bIns="0" rtlCol="0">
            <a:spAutoFit/>
          </a:bodyPr>
          <a:lstStyle/>
          <a:p>
            <a:pPr marR="4763">
              <a:lnSpc>
                <a:spcPct val="100000"/>
              </a:lnSpc>
              <a:spcBef>
                <a:spcPts val="0"/>
              </a:spcBef>
            </a:pPr>
            <a:r>
              <a:rPr lang="en-US" sz="3200" b="1" i="0" dirty="0">
                <a:solidFill>
                  <a:srgbClr val="1B1B1B"/>
                </a:solidFill>
                <a:effectLst/>
              </a:rPr>
              <a:t>Optimizing Pain Treatment In Medical Settings Using Mindfulness (OPTIMUM)</a:t>
            </a:r>
            <a:endParaRPr sz="3200" b="1" spc="-244" dirty="0"/>
          </a:p>
        </p:txBody>
      </p:sp>
      <p:sp>
        <p:nvSpPr>
          <p:cNvPr id="24" name="object 24"/>
          <p:cNvSpPr txBox="1"/>
          <p:nvPr/>
        </p:nvSpPr>
        <p:spPr>
          <a:xfrm>
            <a:off x="1861417" y="1308921"/>
            <a:ext cx="1152525" cy="286072"/>
          </a:xfrm>
          <a:prstGeom prst="rect">
            <a:avLst/>
          </a:prstGeom>
        </p:spPr>
        <p:txBody>
          <a:bodyPr vert="horz" wrap="square" lIns="0" tIns="11906" rIns="0" bIns="0" rtlCol="0">
            <a:spAutoFit/>
          </a:bodyPr>
          <a:lstStyle/>
          <a:p>
            <a:pPr marL="11906" marR="0" lvl="0" indent="0" algn="l" defTabSz="857250" rtl="0" eaLnBrk="1" fontAlgn="auto" latinLnBrk="0" hangingPunct="1">
              <a:lnSpc>
                <a:spcPct val="100000"/>
              </a:lnSpc>
              <a:spcBef>
                <a:spcPts val="94"/>
              </a:spcBef>
              <a:spcAft>
                <a:spcPts val="0"/>
              </a:spcAft>
              <a:buClrTx/>
              <a:buSzTx/>
              <a:buFontTx/>
              <a:buNone/>
              <a:tabLst/>
              <a:defRPr/>
            </a:pPr>
            <a:r>
              <a:rPr kumimoji="0" sz="1781" b="1" i="0" u="none" strike="noStrike" kern="1200" cap="none" spc="-127" normalizeH="0" baseline="0" noProof="0" dirty="0">
                <a:ln>
                  <a:noFill/>
                </a:ln>
                <a:solidFill>
                  <a:srgbClr val="002BA1"/>
                </a:solidFill>
                <a:effectLst/>
                <a:uLnTx/>
                <a:uFillTx/>
                <a:latin typeface="Verdana"/>
                <a:ea typeface="+mn-ea"/>
                <a:cs typeface="Verdana"/>
              </a:rPr>
              <a:t>S</a:t>
            </a:r>
            <a:r>
              <a:rPr kumimoji="0" sz="1781" b="1" i="0" u="none" strike="noStrike" kern="1200" cap="none" spc="-94" normalizeH="0" baseline="0" noProof="0" dirty="0">
                <a:ln>
                  <a:noFill/>
                </a:ln>
                <a:solidFill>
                  <a:srgbClr val="002BA1"/>
                </a:solidFill>
                <a:effectLst/>
                <a:uLnTx/>
                <a:uFillTx/>
                <a:latin typeface="Verdana"/>
                <a:ea typeface="+mn-ea"/>
                <a:cs typeface="Verdana"/>
              </a:rPr>
              <a:t>u</a:t>
            </a:r>
            <a:r>
              <a:rPr kumimoji="0" sz="1781" b="1" i="0" u="none" strike="noStrike" kern="1200" cap="none" spc="-47" normalizeH="0" baseline="0" noProof="0" dirty="0">
                <a:ln>
                  <a:noFill/>
                </a:ln>
                <a:solidFill>
                  <a:srgbClr val="002BA1"/>
                </a:solidFill>
                <a:effectLst/>
                <a:uLnTx/>
                <a:uFillTx/>
                <a:latin typeface="Verdana"/>
                <a:ea typeface="+mn-ea"/>
                <a:cs typeface="Verdana"/>
              </a:rPr>
              <a:t>mm</a:t>
            </a:r>
            <a:r>
              <a:rPr kumimoji="0" sz="1781" b="1" i="0" u="none" strike="noStrike" kern="1200" cap="none" spc="-127" normalizeH="0" baseline="0" noProof="0" dirty="0">
                <a:ln>
                  <a:noFill/>
                </a:ln>
                <a:solidFill>
                  <a:srgbClr val="002BA1"/>
                </a:solidFill>
                <a:effectLst/>
                <a:uLnTx/>
                <a:uFillTx/>
                <a:latin typeface="Verdana"/>
                <a:ea typeface="+mn-ea"/>
                <a:cs typeface="Verdana"/>
              </a:rPr>
              <a:t>a</a:t>
            </a:r>
            <a:r>
              <a:rPr kumimoji="0" sz="1781" b="1" i="0" u="none" strike="noStrike" kern="1200" cap="none" spc="-131" normalizeH="0" baseline="0" noProof="0" dirty="0">
                <a:ln>
                  <a:noFill/>
                </a:ln>
                <a:solidFill>
                  <a:srgbClr val="002BA1"/>
                </a:solidFill>
                <a:effectLst/>
                <a:uLnTx/>
                <a:uFillTx/>
                <a:latin typeface="Verdana"/>
                <a:ea typeface="+mn-ea"/>
                <a:cs typeface="Verdana"/>
              </a:rPr>
              <a:t>r</a:t>
            </a:r>
            <a:r>
              <a:rPr kumimoji="0" sz="1781" b="1" i="0" u="none" strike="noStrike" kern="1200" cap="none" spc="-127" normalizeH="0" baseline="0" noProof="0" dirty="0">
                <a:ln>
                  <a:noFill/>
                </a:ln>
                <a:solidFill>
                  <a:srgbClr val="002BA1"/>
                </a:solidFill>
                <a:effectLst/>
                <a:uLnTx/>
                <a:uFillTx/>
                <a:latin typeface="Verdana"/>
                <a:ea typeface="+mn-ea"/>
                <a:cs typeface="Verdana"/>
              </a:rPr>
              <a:t>y</a:t>
            </a:r>
            <a:endParaRPr kumimoji="0" sz="178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5" name="object 25"/>
          <p:cNvSpPr txBox="1"/>
          <p:nvPr/>
        </p:nvSpPr>
        <p:spPr>
          <a:xfrm>
            <a:off x="1840795" y="2203761"/>
            <a:ext cx="1532930" cy="286072"/>
          </a:xfrm>
          <a:prstGeom prst="rect">
            <a:avLst/>
          </a:prstGeom>
        </p:spPr>
        <p:txBody>
          <a:bodyPr vert="horz" wrap="square" lIns="0" tIns="11906" rIns="0" bIns="0" rtlCol="0">
            <a:spAutoFit/>
          </a:bodyPr>
          <a:lstStyle/>
          <a:p>
            <a:pPr marL="11906" marR="0" lvl="0" indent="0" algn="l" defTabSz="857250" rtl="0" eaLnBrk="1" fontAlgn="auto" latinLnBrk="0" hangingPunct="1">
              <a:lnSpc>
                <a:spcPct val="100000"/>
              </a:lnSpc>
              <a:spcBef>
                <a:spcPts val="94"/>
              </a:spcBef>
              <a:spcAft>
                <a:spcPts val="0"/>
              </a:spcAft>
              <a:buClrTx/>
              <a:buSzTx/>
              <a:buFontTx/>
              <a:buNone/>
              <a:tabLst/>
              <a:defRPr/>
            </a:pPr>
            <a:r>
              <a:rPr kumimoji="0" sz="1781" b="1" i="0" u="none" strike="noStrike" kern="1200" cap="none" spc="-84" normalizeH="0" baseline="0" noProof="0" dirty="0">
                <a:ln>
                  <a:noFill/>
                </a:ln>
                <a:solidFill>
                  <a:srgbClr val="002BA1"/>
                </a:solidFill>
                <a:effectLst/>
                <a:uLnTx/>
                <a:uFillTx/>
                <a:latin typeface="Verdana"/>
                <a:ea typeface="+mn-ea"/>
                <a:cs typeface="Verdana"/>
              </a:rPr>
              <a:t>Study</a:t>
            </a:r>
            <a:r>
              <a:rPr kumimoji="0" sz="1781" b="1" i="0" u="none" strike="noStrike" kern="1200" cap="none" spc="-248" normalizeH="0" baseline="0" noProof="0" dirty="0">
                <a:ln>
                  <a:noFill/>
                </a:ln>
                <a:solidFill>
                  <a:srgbClr val="002BA1"/>
                </a:solidFill>
                <a:effectLst/>
                <a:uLnTx/>
                <a:uFillTx/>
                <a:latin typeface="Verdana"/>
                <a:ea typeface="+mn-ea"/>
                <a:cs typeface="Verdana"/>
              </a:rPr>
              <a:t> </a:t>
            </a:r>
            <a:r>
              <a:rPr kumimoji="0" sz="1781" b="1" i="0" u="none" strike="noStrike" kern="1200" cap="none" spc="-89" normalizeH="0" baseline="0" noProof="0" dirty="0">
                <a:ln>
                  <a:noFill/>
                </a:ln>
                <a:solidFill>
                  <a:srgbClr val="002BA1"/>
                </a:solidFill>
                <a:effectLst/>
                <a:uLnTx/>
                <a:uFillTx/>
                <a:latin typeface="Verdana"/>
                <a:ea typeface="+mn-ea"/>
                <a:cs typeface="Verdana"/>
              </a:rPr>
              <a:t>design</a:t>
            </a:r>
            <a:endParaRPr kumimoji="0" sz="178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6" name="object 26"/>
          <p:cNvSpPr txBox="1"/>
          <p:nvPr/>
        </p:nvSpPr>
        <p:spPr>
          <a:xfrm>
            <a:off x="1856699" y="3136912"/>
            <a:ext cx="1300163" cy="286072"/>
          </a:xfrm>
          <a:prstGeom prst="rect">
            <a:avLst/>
          </a:prstGeom>
        </p:spPr>
        <p:txBody>
          <a:bodyPr vert="horz" wrap="square" lIns="0" tIns="11906" rIns="0" bIns="0" rtlCol="0">
            <a:spAutoFit/>
          </a:bodyPr>
          <a:lstStyle/>
          <a:p>
            <a:pPr marL="11906" marR="0" lvl="0" indent="0" algn="l" defTabSz="857250" rtl="0" eaLnBrk="1" fontAlgn="auto" latinLnBrk="0" hangingPunct="1">
              <a:lnSpc>
                <a:spcPct val="100000"/>
              </a:lnSpc>
              <a:spcBef>
                <a:spcPts val="94"/>
              </a:spcBef>
              <a:spcAft>
                <a:spcPts val="0"/>
              </a:spcAft>
              <a:buClrTx/>
              <a:buSzTx/>
              <a:buFontTx/>
              <a:buNone/>
              <a:tabLst/>
              <a:defRPr/>
            </a:pPr>
            <a:r>
              <a:rPr kumimoji="0" sz="1781" b="1" i="0" u="none" strike="noStrike" kern="1200" cap="none" spc="-75" normalizeH="0" baseline="0" noProof="0" dirty="0">
                <a:ln>
                  <a:noFill/>
                </a:ln>
                <a:solidFill>
                  <a:srgbClr val="002BA1"/>
                </a:solidFill>
                <a:effectLst/>
                <a:uLnTx/>
                <a:uFillTx/>
                <a:latin typeface="Verdana"/>
                <a:ea typeface="+mn-ea"/>
                <a:cs typeface="Verdana"/>
              </a:rPr>
              <a:t>Population</a:t>
            </a:r>
            <a:endParaRPr kumimoji="0" sz="178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7" name="object 27"/>
          <p:cNvSpPr txBox="1"/>
          <p:nvPr/>
        </p:nvSpPr>
        <p:spPr>
          <a:xfrm>
            <a:off x="1803699" y="4162183"/>
            <a:ext cx="1429345" cy="286072"/>
          </a:xfrm>
          <a:prstGeom prst="rect">
            <a:avLst/>
          </a:prstGeom>
        </p:spPr>
        <p:txBody>
          <a:bodyPr vert="horz" wrap="square" lIns="0" tIns="11906" rIns="0" bIns="0" rtlCol="0">
            <a:spAutoFit/>
          </a:bodyPr>
          <a:lstStyle/>
          <a:p>
            <a:pPr marL="11906" marR="0" lvl="0" indent="0" algn="l" defTabSz="857250" rtl="0" eaLnBrk="1" fontAlgn="auto" latinLnBrk="0" hangingPunct="1">
              <a:lnSpc>
                <a:spcPct val="100000"/>
              </a:lnSpc>
              <a:spcBef>
                <a:spcPts val="94"/>
              </a:spcBef>
              <a:spcAft>
                <a:spcPts val="0"/>
              </a:spcAft>
              <a:buClrTx/>
              <a:buSzTx/>
              <a:buFontTx/>
              <a:buNone/>
              <a:tabLst/>
              <a:defRPr/>
            </a:pPr>
            <a:r>
              <a:rPr kumimoji="0" sz="1781" b="1" i="0" u="none" strike="noStrike" kern="1200" cap="none" spc="-89" normalizeH="0" baseline="0" noProof="0" dirty="0">
                <a:ln>
                  <a:noFill/>
                </a:ln>
                <a:solidFill>
                  <a:srgbClr val="002BA1"/>
                </a:solidFill>
                <a:effectLst/>
                <a:uLnTx/>
                <a:uFillTx/>
                <a:latin typeface="Verdana"/>
                <a:ea typeface="+mn-ea"/>
                <a:cs typeface="Verdana"/>
              </a:rPr>
              <a:t>Comparison</a:t>
            </a:r>
            <a:endParaRPr kumimoji="0" sz="178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8" name="object 28"/>
          <p:cNvSpPr txBox="1"/>
          <p:nvPr/>
        </p:nvSpPr>
        <p:spPr>
          <a:xfrm>
            <a:off x="3578918" y="1084248"/>
            <a:ext cx="6321028" cy="271773"/>
          </a:xfrm>
          <a:prstGeom prst="rect">
            <a:avLst/>
          </a:prstGeom>
        </p:spPr>
        <p:txBody>
          <a:bodyPr vert="horz" wrap="square" lIns="0" tIns="11906" rIns="0" bIns="0" rtlCol="0">
            <a:spAutoFit/>
          </a:bodyPr>
          <a:lstStyle/>
          <a:p>
            <a:pPr marL="11906" marR="0" lvl="0" indent="0" algn="l" defTabSz="857250" rtl="0" eaLnBrk="1" fontAlgn="auto" latinLnBrk="0" hangingPunct="1">
              <a:lnSpc>
                <a:spcPct val="100000"/>
              </a:lnSpc>
              <a:spcBef>
                <a:spcPts val="94"/>
              </a:spcBef>
              <a:spcAft>
                <a:spcPts val="0"/>
              </a:spcAft>
              <a:buClrTx/>
              <a:buSzTx/>
              <a:buFontTx/>
              <a:buNone/>
              <a:tabLst/>
              <a:defRPr/>
            </a:pPr>
            <a:r>
              <a:rPr kumimoji="0" sz="1688" b="0" i="0" u="none" strike="noStrike" kern="1200" cap="none" spc="89" normalizeH="0" baseline="0" noProof="0" dirty="0">
                <a:ln>
                  <a:noFill/>
                </a:ln>
                <a:solidFill>
                  <a:prstClr val="black"/>
                </a:solidFill>
                <a:effectLst/>
                <a:uLnTx/>
                <a:uFillTx/>
                <a:latin typeface="Verdana"/>
                <a:ea typeface="+mn-ea"/>
                <a:cs typeface="Verdana"/>
              </a:rPr>
              <a:t>A</a:t>
            </a:r>
            <a:r>
              <a:rPr kumimoji="0" sz="1688" b="0" i="0" u="none" strike="noStrike" kern="1200" cap="none" spc="-238" normalizeH="0" baseline="0" noProof="0" dirty="0">
                <a:ln>
                  <a:noFill/>
                </a:ln>
                <a:solidFill>
                  <a:prstClr val="black"/>
                </a:solidFill>
                <a:effectLst/>
                <a:uLnTx/>
                <a:uFillTx/>
                <a:latin typeface="Verdana"/>
                <a:ea typeface="+mn-ea"/>
                <a:cs typeface="Verdana"/>
              </a:rPr>
              <a:t> </a:t>
            </a:r>
            <a:r>
              <a:rPr kumimoji="0" sz="1688" b="0" i="0" u="none" strike="noStrike" kern="1200" cap="none" spc="-14" normalizeH="0" baseline="0" noProof="0" dirty="0">
                <a:ln>
                  <a:noFill/>
                </a:ln>
                <a:solidFill>
                  <a:prstClr val="black"/>
                </a:solidFill>
                <a:effectLst/>
                <a:uLnTx/>
                <a:uFillTx/>
                <a:latin typeface="Verdana"/>
                <a:ea typeface="+mn-ea"/>
                <a:cs typeface="Verdana"/>
              </a:rPr>
              <a:t>pragmatic</a:t>
            </a:r>
            <a:r>
              <a:rPr kumimoji="0" sz="1688" b="0" i="0" u="none" strike="noStrike" kern="1200" cap="none" spc="-234" normalizeH="0" baseline="0" noProof="0" dirty="0">
                <a:ln>
                  <a:noFill/>
                </a:ln>
                <a:solidFill>
                  <a:prstClr val="black"/>
                </a:solidFill>
                <a:effectLst/>
                <a:uLnTx/>
                <a:uFillTx/>
                <a:latin typeface="Verdana"/>
                <a:ea typeface="+mn-ea"/>
                <a:cs typeface="Verdana"/>
              </a:rPr>
              <a:t> </a:t>
            </a:r>
            <a:r>
              <a:rPr kumimoji="0" sz="1688" b="0" i="0" u="none" strike="noStrike" kern="1200" cap="none" spc="-5" normalizeH="0" baseline="0" noProof="0" dirty="0">
                <a:ln>
                  <a:noFill/>
                </a:ln>
                <a:solidFill>
                  <a:prstClr val="black"/>
                </a:solidFill>
                <a:effectLst/>
                <a:uLnTx/>
                <a:uFillTx/>
                <a:latin typeface="Verdana"/>
                <a:ea typeface="+mn-ea"/>
                <a:cs typeface="Verdana"/>
              </a:rPr>
              <a:t>clinical</a:t>
            </a:r>
            <a:r>
              <a:rPr kumimoji="0" sz="1688" b="0" i="0" u="none" strike="noStrike" kern="1200" cap="none" spc="-234" normalizeH="0" baseline="0" noProof="0" dirty="0">
                <a:ln>
                  <a:noFill/>
                </a:ln>
                <a:solidFill>
                  <a:prstClr val="black"/>
                </a:solidFill>
                <a:effectLst/>
                <a:uLnTx/>
                <a:uFillTx/>
                <a:latin typeface="Verdana"/>
                <a:ea typeface="+mn-ea"/>
                <a:cs typeface="Verdana"/>
              </a:rPr>
              <a:t> </a:t>
            </a:r>
            <a:r>
              <a:rPr kumimoji="0" sz="1688" b="0" i="0" u="none" strike="noStrike" kern="1200" cap="none" spc="-38" normalizeH="0" baseline="0" noProof="0" dirty="0">
                <a:ln>
                  <a:noFill/>
                </a:ln>
                <a:solidFill>
                  <a:prstClr val="black"/>
                </a:solidFill>
                <a:effectLst/>
                <a:uLnTx/>
                <a:uFillTx/>
                <a:latin typeface="Verdana"/>
                <a:ea typeface="+mn-ea"/>
                <a:cs typeface="Verdana"/>
              </a:rPr>
              <a:t>trial</a:t>
            </a:r>
            <a:r>
              <a:rPr kumimoji="0" sz="1688" b="0" i="0" u="none" strike="noStrike" kern="1200" cap="none" spc="-234" normalizeH="0" baseline="0" noProof="0" dirty="0">
                <a:ln>
                  <a:noFill/>
                </a:ln>
                <a:solidFill>
                  <a:prstClr val="black"/>
                </a:solidFill>
                <a:effectLst/>
                <a:uLnTx/>
                <a:uFillTx/>
                <a:latin typeface="Verdana"/>
                <a:ea typeface="+mn-ea"/>
                <a:cs typeface="Verdana"/>
              </a:rPr>
              <a:t> </a:t>
            </a:r>
            <a:r>
              <a:rPr kumimoji="0" sz="1688" b="0" i="0" u="none" strike="noStrike" kern="1200" cap="none" spc="-28" normalizeH="0" baseline="0" noProof="0" dirty="0">
                <a:ln>
                  <a:noFill/>
                </a:ln>
                <a:solidFill>
                  <a:prstClr val="black"/>
                </a:solidFill>
                <a:effectLst/>
                <a:uLnTx/>
                <a:uFillTx/>
                <a:latin typeface="Verdana"/>
                <a:ea typeface="+mn-ea"/>
                <a:cs typeface="Verdana"/>
              </a:rPr>
              <a:t>integrating</a:t>
            </a:r>
            <a:r>
              <a:rPr kumimoji="0" sz="1688" b="0" i="0" u="none" strike="noStrike" kern="1200" cap="none" spc="-234" normalizeH="0" baseline="0" noProof="0" dirty="0">
                <a:ln>
                  <a:noFill/>
                </a:ln>
                <a:solidFill>
                  <a:prstClr val="black"/>
                </a:solidFill>
                <a:effectLst/>
                <a:uLnTx/>
                <a:uFillTx/>
                <a:latin typeface="Verdana"/>
                <a:ea typeface="+mn-ea"/>
                <a:cs typeface="Verdana"/>
              </a:rPr>
              <a:t> </a:t>
            </a:r>
            <a:r>
              <a:rPr kumimoji="0" sz="1688" b="0" i="0" u="none" strike="noStrike" kern="1200" cap="none" spc="-28" normalizeH="0" baseline="0" noProof="0" dirty="0">
                <a:ln>
                  <a:noFill/>
                </a:ln>
                <a:solidFill>
                  <a:prstClr val="black"/>
                </a:solidFill>
                <a:effectLst/>
                <a:uLnTx/>
                <a:uFillTx/>
                <a:latin typeface="Verdana"/>
                <a:ea typeface="+mn-ea"/>
                <a:cs typeface="Verdana"/>
              </a:rPr>
              <a:t>a</a:t>
            </a:r>
            <a:r>
              <a:rPr kumimoji="0" sz="1688" b="0" i="0" u="none" strike="noStrike" kern="1200" cap="none" spc="-234" normalizeH="0" baseline="0" noProof="0" dirty="0">
                <a:ln>
                  <a:noFill/>
                </a:ln>
                <a:solidFill>
                  <a:prstClr val="black"/>
                </a:solidFill>
                <a:effectLst/>
                <a:uLnTx/>
                <a:uFillTx/>
                <a:latin typeface="Verdana"/>
                <a:ea typeface="+mn-ea"/>
                <a:cs typeface="Verdana"/>
              </a:rPr>
              <a:t> </a:t>
            </a:r>
            <a:r>
              <a:rPr kumimoji="0" sz="1688" b="0" i="0" u="none" strike="noStrike" kern="1200" cap="none" spc="-23" normalizeH="0" baseline="0" noProof="0" dirty="0">
                <a:ln>
                  <a:noFill/>
                </a:ln>
                <a:solidFill>
                  <a:prstClr val="black"/>
                </a:solidFill>
                <a:effectLst/>
                <a:uLnTx/>
                <a:uFillTx/>
                <a:latin typeface="Verdana"/>
                <a:ea typeface="+mn-ea"/>
                <a:cs typeface="Verdana"/>
              </a:rPr>
              <a:t>telehealth</a:t>
            </a:r>
            <a:r>
              <a:rPr kumimoji="0" sz="1688" b="0" i="0" u="none" strike="noStrike" kern="1200" cap="none" spc="-234" normalizeH="0" baseline="0" noProof="0" dirty="0">
                <a:ln>
                  <a:noFill/>
                </a:ln>
                <a:solidFill>
                  <a:prstClr val="black"/>
                </a:solidFill>
                <a:effectLst/>
                <a:uLnTx/>
                <a:uFillTx/>
                <a:latin typeface="Verdana"/>
                <a:ea typeface="+mn-ea"/>
                <a:cs typeface="Verdana"/>
              </a:rPr>
              <a:t> </a:t>
            </a:r>
            <a:r>
              <a:rPr kumimoji="0" sz="1688" b="0" i="0" u="none" strike="noStrike" kern="1200" cap="none" spc="-33" normalizeH="0" baseline="0" noProof="0" dirty="0">
                <a:ln>
                  <a:noFill/>
                </a:ln>
                <a:solidFill>
                  <a:prstClr val="black"/>
                </a:solidFill>
                <a:effectLst/>
                <a:uLnTx/>
                <a:uFillTx/>
                <a:latin typeface="Verdana"/>
                <a:ea typeface="+mn-ea"/>
                <a:cs typeface="Verdana"/>
              </a:rPr>
              <a:t>group-based</a:t>
            </a:r>
            <a:endParaRPr kumimoji="0" sz="1688"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9" name="object 29"/>
          <p:cNvSpPr txBox="1"/>
          <p:nvPr/>
        </p:nvSpPr>
        <p:spPr>
          <a:xfrm>
            <a:off x="3578918" y="1343209"/>
            <a:ext cx="6557962" cy="514268"/>
          </a:xfrm>
          <a:prstGeom prst="rect">
            <a:avLst/>
          </a:prstGeom>
        </p:spPr>
        <p:txBody>
          <a:bodyPr vert="horz" wrap="square" lIns="0" tIns="10120" rIns="0" bIns="0" rtlCol="0">
            <a:spAutoFit/>
          </a:bodyPr>
          <a:lstStyle/>
          <a:p>
            <a:pPr marL="11906" marR="4763" lvl="0" indent="0" algn="l" defTabSz="857250" rtl="0" eaLnBrk="1" fontAlgn="auto" latinLnBrk="0" hangingPunct="1">
              <a:lnSpc>
                <a:spcPct val="100699"/>
              </a:lnSpc>
              <a:spcBef>
                <a:spcPts val="80"/>
              </a:spcBef>
              <a:spcAft>
                <a:spcPts val="0"/>
              </a:spcAft>
              <a:buClrTx/>
              <a:buSzTx/>
              <a:buFontTx/>
              <a:buNone/>
              <a:tabLst/>
              <a:defRPr/>
            </a:pPr>
            <a:r>
              <a:rPr kumimoji="0" sz="1688" b="0" i="0" u="none" strike="noStrike" kern="1200" cap="none" spc="-23" normalizeH="0" baseline="0" noProof="0" dirty="0">
                <a:ln>
                  <a:noFill/>
                </a:ln>
                <a:solidFill>
                  <a:prstClr val="black"/>
                </a:solidFill>
                <a:effectLst/>
                <a:uLnTx/>
                <a:uFillTx/>
                <a:latin typeface="Verdana"/>
                <a:ea typeface="+mn-ea"/>
                <a:cs typeface="Verdana"/>
              </a:rPr>
              <a:t>mindfulness</a:t>
            </a:r>
            <a:r>
              <a:rPr kumimoji="0" sz="1688" b="0" i="0" u="none" strike="noStrike" kern="1200" cap="none" spc="-234" normalizeH="0" baseline="0" noProof="0" dirty="0">
                <a:ln>
                  <a:noFill/>
                </a:ln>
                <a:solidFill>
                  <a:prstClr val="black"/>
                </a:solidFill>
                <a:effectLst/>
                <a:uLnTx/>
                <a:uFillTx/>
                <a:latin typeface="Verdana"/>
                <a:ea typeface="+mn-ea"/>
                <a:cs typeface="Verdana"/>
              </a:rPr>
              <a:t> </a:t>
            </a:r>
            <a:r>
              <a:rPr kumimoji="0" sz="1688" b="0" i="0" u="none" strike="noStrike" kern="1200" cap="none" spc="-89" normalizeH="0" baseline="0" noProof="0" dirty="0">
                <a:ln>
                  <a:noFill/>
                </a:ln>
                <a:solidFill>
                  <a:prstClr val="black"/>
                </a:solidFill>
                <a:effectLst/>
                <a:uLnTx/>
                <a:uFillTx/>
                <a:latin typeface="Verdana"/>
                <a:ea typeface="+mn-ea"/>
                <a:cs typeface="Verdana"/>
              </a:rPr>
              <a:t>stress</a:t>
            </a:r>
            <a:r>
              <a:rPr kumimoji="0" sz="1688" b="0" i="0" u="none" strike="noStrike" kern="1200" cap="none" spc="-234" normalizeH="0" baseline="0" noProof="0" dirty="0">
                <a:ln>
                  <a:noFill/>
                </a:ln>
                <a:solidFill>
                  <a:prstClr val="black"/>
                </a:solidFill>
                <a:effectLst/>
                <a:uLnTx/>
                <a:uFillTx/>
                <a:latin typeface="Verdana"/>
                <a:ea typeface="+mn-ea"/>
                <a:cs typeface="Verdana"/>
              </a:rPr>
              <a:t> </a:t>
            </a:r>
            <a:r>
              <a:rPr kumimoji="0" sz="1688" b="0" i="0" u="none" strike="noStrike" kern="1200" cap="none" spc="-9" normalizeH="0" baseline="0" noProof="0" dirty="0">
                <a:ln>
                  <a:noFill/>
                </a:ln>
                <a:solidFill>
                  <a:prstClr val="black"/>
                </a:solidFill>
                <a:effectLst/>
                <a:uLnTx/>
                <a:uFillTx/>
                <a:latin typeface="Verdana"/>
                <a:ea typeface="+mn-ea"/>
                <a:cs typeface="Verdana"/>
              </a:rPr>
              <a:t>reduction</a:t>
            </a:r>
            <a:r>
              <a:rPr kumimoji="0" sz="1688" b="0" i="0" u="none" strike="noStrike" kern="1200" cap="none" spc="-234" normalizeH="0" baseline="0" noProof="0" dirty="0">
                <a:ln>
                  <a:noFill/>
                </a:ln>
                <a:solidFill>
                  <a:prstClr val="black"/>
                </a:solidFill>
                <a:effectLst/>
                <a:uLnTx/>
                <a:uFillTx/>
                <a:latin typeface="Verdana"/>
                <a:ea typeface="+mn-ea"/>
                <a:cs typeface="Verdana"/>
              </a:rPr>
              <a:t> </a:t>
            </a:r>
            <a:r>
              <a:rPr kumimoji="0" sz="1688" b="0" i="0" u="none" strike="noStrike" kern="1200" cap="none" spc="-19" normalizeH="0" baseline="0" noProof="0" dirty="0">
                <a:ln>
                  <a:noFill/>
                </a:ln>
                <a:solidFill>
                  <a:prstClr val="black"/>
                </a:solidFill>
                <a:effectLst/>
                <a:uLnTx/>
                <a:uFillTx/>
                <a:latin typeface="Verdana"/>
                <a:ea typeface="+mn-ea"/>
                <a:cs typeface="Verdana"/>
              </a:rPr>
              <a:t>program</a:t>
            </a:r>
            <a:r>
              <a:rPr kumimoji="0" sz="1688" b="0" i="0" u="none" strike="noStrike" kern="1200" cap="none" spc="-234" normalizeH="0" baseline="0" noProof="0" dirty="0">
                <a:ln>
                  <a:noFill/>
                </a:ln>
                <a:solidFill>
                  <a:prstClr val="black"/>
                </a:solidFill>
                <a:effectLst/>
                <a:uLnTx/>
                <a:uFillTx/>
                <a:latin typeface="Verdana"/>
                <a:ea typeface="+mn-ea"/>
                <a:cs typeface="Verdana"/>
              </a:rPr>
              <a:t> </a:t>
            </a:r>
            <a:r>
              <a:rPr kumimoji="0" sz="1688" b="0" i="0" u="none" strike="noStrike" kern="1200" cap="none" spc="-5" normalizeH="0" baseline="0" noProof="0" dirty="0">
                <a:ln>
                  <a:noFill/>
                </a:ln>
                <a:solidFill>
                  <a:prstClr val="black"/>
                </a:solidFill>
                <a:effectLst/>
                <a:uLnTx/>
                <a:uFillTx/>
                <a:latin typeface="Verdana"/>
                <a:ea typeface="+mn-ea"/>
                <a:cs typeface="Verdana"/>
              </a:rPr>
              <a:t>into</a:t>
            </a:r>
            <a:r>
              <a:rPr kumimoji="0" sz="1688" b="0" i="0" u="none" strike="noStrike" kern="1200" cap="none" spc="-234" normalizeH="0" baseline="0" noProof="0" dirty="0">
                <a:ln>
                  <a:noFill/>
                </a:ln>
                <a:solidFill>
                  <a:prstClr val="black"/>
                </a:solidFill>
                <a:effectLst/>
                <a:uLnTx/>
                <a:uFillTx/>
                <a:latin typeface="Verdana"/>
                <a:ea typeface="+mn-ea"/>
                <a:cs typeface="Verdana"/>
              </a:rPr>
              <a:t> </a:t>
            </a:r>
            <a:r>
              <a:rPr kumimoji="0" sz="1688" b="0" i="0" u="none" strike="noStrike" kern="1200" cap="none" spc="-38" normalizeH="0" baseline="0" noProof="0" dirty="0">
                <a:ln>
                  <a:noFill/>
                </a:ln>
                <a:solidFill>
                  <a:prstClr val="black"/>
                </a:solidFill>
                <a:effectLst/>
                <a:uLnTx/>
                <a:uFillTx/>
                <a:latin typeface="Verdana"/>
                <a:ea typeface="+mn-ea"/>
                <a:cs typeface="Verdana"/>
              </a:rPr>
              <a:t>primary</a:t>
            </a:r>
            <a:r>
              <a:rPr kumimoji="0" sz="1688" b="0" i="0" u="none" strike="noStrike" kern="1200" cap="none" spc="-234" normalizeH="0" baseline="0" noProof="0" dirty="0">
                <a:ln>
                  <a:noFill/>
                </a:ln>
                <a:solidFill>
                  <a:prstClr val="black"/>
                </a:solidFill>
                <a:effectLst/>
                <a:uLnTx/>
                <a:uFillTx/>
                <a:latin typeface="Verdana"/>
                <a:ea typeface="+mn-ea"/>
                <a:cs typeface="Verdana"/>
              </a:rPr>
              <a:t> </a:t>
            </a:r>
            <a:r>
              <a:rPr kumimoji="0" sz="1688" b="0" i="0" u="none" strike="noStrike" kern="1200" cap="none" spc="-38" normalizeH="0" baseline="0" noProof="0" dirty="0">
                <a:ln>
                  <a:noFill/>
                </a:ln>
                <a:solidFill>
                  <a:prstClr val="black"/>
                </a:solidFill>
                <a:effectLst/>
                <a:uLnTx/>
                <a:uFillTx/>
                <a:latin typeface="Verdana"/>
                <a:ea typeface="+mn-ea"/>
                <a:cs typeface="Verdana"/>
              </a:rPr>
              <a:t>care</a:t>
            </a:r>
            <a:r>
              <a:rPr kumimoji="0" sz="1688" b="0" i="0" u="none" strike="noStrike" kern="1200" cap="none" spc="-234" normalizeH="0" baseline="0" noProof="0" dirty="0">
                <a:ln>
                  <a:noFill/>
                </a:ln>
                <a:solidFill>
                  <a:prstClr val="black"/>
                </a:solidFill>
                <a:effectLst/>
                <a:uLnTx/>
                <a:uFillTx/>
                <a:latin typeface="Verdana"/>
                <a:ea typeface="+mn-ea"/>
                <a:cs typeface="Verdana"/>
              </a:rPr>
              <a:t> </a:t>
            </a:r>
            <a:r>
              <a:rPr kumimoji="0" sz="1688" b="0" i="0" u="none" strike="noStrike" kern="1200" cap="none" spc="-47" normalizeH="0" baseline="0" noProof="0" dirty="0">
                <a:ln>
                  <a:noFill/>
                </a:ln>
                <a:solidFill>
                  <a:prstClr val="black"/>
                </a:solidFill>
                <a:effectLst/>
                <a:uLnTx/>
                <a:uFillTx/>
                <a:latin typeface="Verdana"/>
                <a:ea typeface="+mn-ea"/>
                <a:cs typeface="Verdana"/>
              </a:rPr>
              <a:t>settings  </a:t>
            </a:r>
            <a:r>
              <a:rPr kumimoji="0" sz="1688" b="0" i="0" u="none" strike="noStrike" kern="1200" cap="none" spc="-42" normalizeH="0" baseline="0" noProof="0" dirty="0">
                <a:ln>
                  <a:noFill/>
                </a:ln>
                <a:solidFill>
                  <a:prstClr val="black"/>
                </a:solidFill>
                <a:effectLst/>
                <a:uLnTx/>
                <a:uFillTx/>
                <a:latin typeface="Verdana"/>
                <a:ea typeface="+mn-ea"/>
                <a:cs typeface="Verdana"/>
              </a:rPr>
              <a:t>for</a:t>
            </a:r>
            <a:r>
              <a:rPr kumimoji="0" sz="1688" b="0" i="0" u="none" strike="noStrike" kern="1200" cap="none" spc="-244" normalizeH="0" baseline="0" noProof="0" dirty="0">
                <a:ln>
                  <a:noFill/>
                </a:ln>
                <a:solidFill>
                  <a:prstClr val="black"/>
                </a:solidFill>
                <a:effectLst/>
                <a:uLnTx/>
                <a:uFillTx/>
                <a:latin typeface="Verdana"/>
                <a:ea typeface="+mn-ea"/>
                <a:cs typeface="Verdana"/>
              </a:rPr>
              <a:t> </a:t>
            </a:r>
            <a:r>
              <a:rPr kumimoji="0" lang="en-US" sz="1688" b="0" i="0" u="none" strike="noStrike" kern="1200" cap="none" spc="-244" normalizeH="0" baseline="0" noProof="0" dirty="0">
                <a:ln>
                  <a:noFill/>
                </a:ln>
                <a:solidFill>
                  <a:prstClr val="black"/>
                </a:solidFill>
                <a:effectLst/>
                <a:uLnTx/>
                <a:uFillTx/>
                <a:latin typeface="Verdana"/>
                <a:ea typeface="+mn-ea"/>
                <a:cs typeface="Verdana"/>
              </a:rPr>
              <a:t>persons</a:t>
            </a:r>
            <a:r>
              <a:rPr kumimoji="0" sz="1688" b="0" i="0" u="none" strike="noStrike" kern="1200" cap="none" spc="-238" normalizeH="0" baseline="0" noProof="0" dirty="0">
                <a:ln>
                  <a:noFill/>
                </a:ln>
                <a:solidFill>
                  <a:prstClr val="black"/>
                </a:solidFill>
                <a:effectLst/>
                <a:uLnTx/>
                <a:uFillTx/>
                <a:latin typeface="Verdana"/>
                <a:ea typeface="+mn-ea"/>
                <a:cs typeface="Verdana"/>
              </a:rPr>
              <a:t> </a:t>
            </a:r>
            <a:r>
              <a:rPr kumimoji="0" sz="1688" b="0" i="0" u="none" strike="noStrike" kern="1200" cap="none" spc="23" normalizeH="0" baseline="0" noProof="0" dirty="0">
                <a:ln>
                  <a:noFill/>
                </a:ln>
                <a:solidFill>
                  <a:prstClr val="black"/>
                </a:solidFill>
                <a:effectLst/>
                <a:uLnTx/>
                <a:uFillTx/>
                <a:latin typeface="Verdana"/>
                <a:ea typeface="+mn-ea"/>
                <a:cs typeface="Verdana"/>
              </a:rPr>
              <a:t>with</a:t>
            </a:r>
            <a:r>
              <a:rPr kumimoji="0" sz="1688" b="0" i="0" u="none" strike="noStrike" kern="1200" cap="none" spc="-238" normalizeH="0" baseline="0" noProof="0" dirty="0">
                <a:ln>
                  <a:noFill/>
                </a:ln>
                <a:solidFill>
                  <a:prstClr val="black"/>
                </a:solidFill>
                <a:effectLst/>
                <a:uLnTx/>
                <a:uFillTx/>
                <a:latin typeface="Verdana"/>
                <a:ea typeface="+mn-ea"/>
                <a:cs typeface="Verdana"/>
              </a:rPr>
              <a:t> </a:t>
            </a:r>
            <a:r>
              <a:rPr kumimoji="0" sz="1688" b="0" i="0" u="none" strike="noStrike" kern="1200" cap="none" spc="-5" normalizeH="0" baseline="0" noProof="0" dirty="0">
                <a:ln>
                  <a:noFill/>
                </a:ln>
                <a:solidFill>
                  <a:prstClr val="black"/>
                </a:solidFill>
                <a:effectLst/>
                <a:uLnTx/>
                <a:uFillTx/>
                <a:latin typeface="Verdana"/>
                <a:ea typeface="+mn-ea"/>
                <a:cs typeface="Verdana"/>
              </a:rPr>
              <a:t>chronic</a:t>
            </a:r>
            <a:r>
              <a:rPr kumimoji="0" sz="1688" b="0" i="0" u="none" strike="noStrike" kern="1200" cap="none" spc="-238" normalizeH="0" baseline="0" noProof="0" dirty="0">
                <a:ln>
                  <a:noFill/>
                </a:ln>
                <a:solidFill>
                  <a:prstClr val="black"/>
                </a:solidFill>
                <a:effectLst/>
                <a:uLnTx/>
                <a:uFillTx/>
                <a:latin typeface="Verdana"/>
                <a:ea typeface="+mn-ea"/>
                <a:cs typeface="Verdana"/>
              </a:rPr>
              <a:t> </a:t>
            </a:r>
            <a:r>
              <a:rPr kumimoji="0" sz="1688" b="0" i="0" u="none" strike="noStrike" kern="1200" cap="none" spc="33" normalizeH="0" baseline="0" noProof="0" dirty="0">
                <a:ln>
                  <a:noFill/>
                </a:ln>
                <a:solidFill>
                  <a:prstClr val="black"/>
                </a:solidFill>
                <a:effectLst/>
                <a:uLnTx/>
                <a:uFillTx/>
                <a:latin typeface="Verdana"/>
                <a:ea typeface="+mn-ea"/>
                <a:cs typeface="Verdana"/>
              </a:rPr>
              <a:t>low</a:t>
            </a:r>
            <a:r>
              <a:rPr kumimoji="0" sz="1688" b="0" i="0" u="none" strike="noStrike" kern="1200" cap="none" spc="-238" normalizeH="0" baseline="0" noProof="0" dirty="0">
                <a:ln>
                  <a:noFill/>
                </a:ln>
                <a:solidFill>
                  <a:prstClr val="black"/>
                </a:solidFill>
                <a:effectLst/>
                <a:uLnTx/>
                <a:uFillTx/>
                <a:latin typeface="Verdana"/>
                <a:ea typeface="+mn-ea"/>
                <a:cs typeface="Verdana"/>
              </a:rPr>
              <a:t> </a:t>
            </a:r>
            <a:r>
              <a:rPr kumimoji="0" sz="1688" b="0" i="0" u="none" strike="noStrike" kern="1200" cap="none" spc="5" normalizeH="0" baseline="0" noProof="0" dirty="0">
                <a:ln>
                  <a:noFill/>
                </a:ln>
                <a:solidFill>
                  <a:prstClr val="black"/>
                </a:solidFill>
                <a:effectLst/>
                <a:uLnTx/>
                <a:uFillTx/>
                <a:latin typeface="Verdana"/>
                <a:ea typeface="+mn-ea"/>
                <a:cs typeface="Verdana"/>
              </a:rPr>
              <a:t>back</a:t>
            </a:r>
            <a:r>
              <a:rPr kumimoji="0" sz="1688" b="0" i="0" u="none" strike="noStrike" kern="1200" cap="none" spc="-238" normalizeH="0" baseline="0" noProof="0" dirty="0">
                <a:ln>
                  <a:noFill/>
                </a:ln>
                <a:solidFill>
                  <a:prstClr val="black"/>
                </a:solidFill>
                <a:effectLst/>
                <a:uLnTx/>
                <a:uFillTx/>
                <a:latin typeface="Verdana"/>
                <a:ea typeface="+mn-ea"/>
                <a:cs typeface="Verdana"/>
              </a:rPr>
              <a:t> </a:t>
            </a:r>
            <a:r>
              <a:rPr kumimoji="0" sz="1688" b="0" i="0" u="none" strike="noStrike" kern="1200" cap="none" spc="0" normalizeH="0" baseline="0" noProof="0" dirty="0">
                <a:ln>
                  <a:noFill/>
                </a:ln>
                <a:solidFill>
                  <a:prstClr val="black"/>
                </a:solidFill>
                <a:effectLst/>
                <a:uLnTx/>
                <a:uFillTx/>
                <a:latin typeface="Verdana"/>
                <a:ea typeface="+mn-ea"/>
                <a:cs typeface="Verdana"/>
              </a:rPr>
              <a:t>pain</a:t>
            </a:r>
          </a:p>
        </p:txBody>
      </p:sp>
      <p:sp>
        <p:nvSpPr>
          <p:cNvPr id="30" name="object 30"/>
          <p:cNvSpPr txBox="1"/>
          <p:nvPr/>
        </p:nvSpPr>
        <p:spPr>
          <a:xfrm>
            <a:off x="7633883" y="2256718"/>
            <a:ext cx="1977033" cy="271773"/>
          </a:xfrm>
          <a:prstGeom prst="rect">
            <a:avLst/>
          </a:prstGeom>
        </p:spPr>
        <p:txBody>
          <a:bodyPr vert="horz" wrap="square" lIns="0" tIns="11906" rIns="0" bIns="0" rtlCol="0">
            <a:spAutoFit/>
          </a:bodyPr>
          <a:lstStyle/>
          <a:p>
            <a:pPr marL="11906" marR="0" lvl="0" indent="0" algn="l" defTabSz="857250" rtl="0" eaLnBrk="1" fontAlgn="auto" latinLnBrk="0" hangingPunct="1">
              <a:lnSpc>
                <a:spcPct val="100000"/>
              </a:lnSpc>
              <a:spcBef>
                <a:spcPts val="94"/>
              </a:spcBef>
              <a:spcAft>
                <a:spcPts val="0"/>
              </a:spcAft>
              <a:buClrTx/>
              <a:buSzTx/>
              <a:buFontTx/>
              <a:buNone/>
              <a:tabLst/>
              <a:defRPr/>
            </a:pPr>
            <a:r>
              <a:rPr kumimoji="0" sz="1688" b="0" i="0" u="none" strike="noStrike" kern="1200" cap="none" spc="0" normalizeH="0" baseline="0" noProof="0" dirty="0">
                <a:ln>
                  <a:noFill/>
                </a:ln>
                <a:solidFill>
                  <a:prstClr val="black"/>
                </a:solidFill>
                <a:effectLst/>
                <a:uLnTx/>
                <a:uFillTx/>
                <a:latin typeface="Verdana"/>
                <a:ea typeface="+mn-ea"/>
                <a:cs typeface="Verdana"/>
              </a:rPr>
              <a:t>One</a:t>
            </a:r>
            <a:r>
              <a:rPr kumimoji="0" sz="1688" b="0" i="0" u="none" strike="noStrike" kern="1200" cap="none" spc="-441" normalizeH="0" baseline="0" noProof="0" dirty="0">
                <a:ln>
                  <a:noFill/>
                </a:ln>
                <a:solidFill>
                  <a:prstClr val="black"/>
                </a:solidFill>
                <a:effectLst/>
                <a:uLnTx/>
                <a:uFillTx/>
                <a:latin typeface="Verdana"/>
                <a:ea typeface="+mn-ea"/>
                <a:cs typeface="Verdana"/>
              </a:rPr>
              <a:t> </a:t>
            </a:r>
            <a:r>
              <a:rPr kumimoji="0" sz="1688" b="0" i="0" u="none" strike="noStrike" kern="1200" cap="none" spc="-80" normalizeH="0" baseline="0" noProof="0" dirty="0">
                <a:ln>
                  <a:noFill/>
                </a:ln>
                <a:solidFill>
                  <a:prstClr val="black"/>
                </a:solidFill>
                <a:effectLst/>
                <a:uLnTx/>
                <a:uFillTx/>
                <a:latin typeface="Verdana"/>
                <a:ea typeface="+mn-ea"/>
                <a:cs typeface="Verdana"/>
              </a:rPr>
              <a:t>year </a:t>
            </a:r>
            <a:r>
              <a:rPr kumimoji="0" sz="1688" b="0" i="0" u="none" strike="noStrike" kern="1200" cap="none" spc="-9" normalizeH="0" baseline="0" noProof="0" dirty="0">
                <a:ln>
                  <a:noFill/>
                </a:ln>
                <a:solidFill>
                  <a:prstClr val="black"/>
                </a:solidFill>
                <a:effectLst/>
                <a:uLnTx/>
                <a:uFillTx/>
                <a:latin typeface="Verdana"/>
                <a:ea typeface="+mn-ea"/>
                <a:cs typeface="Verdana"/>
              </a:rPr>
              <a:t>follow-up</a:t>
            </a:r>
            <a:endParaRPr kumimoji="0" sz="1688" b="0" i="0" u="none" strike="noStrike" kern="1200" cap="none" spc="0" normalizeH="0" baseline="0" noProof="0" dirty="0">
              <a:ln>
                <a:noFill/>
              </a:ln>
              <a:solidFill>
                <a:prstClr val="black"/>
              </a:solidFill>
              <a:effectLst/>
              <a:uLnTx/>
              <a:uFillTx/>
              <a:latin typeface="Verdana"/>
              <a:ea typeface="+mn-ea"/>
              <a:cs typeface="Verdana"/>
            </a:endParaRPr>
          </a:p>
        </p:txBody>
      </p:sp>
      <p:sp>
        <p:nvSpPr>
          <p:cNvPr id="31" name="object 31"/>
          <p:cNvSpPr txBox="1"/>
          <p:nvPr/>
        </p:nvSpPr>
        <p:spPr>
          <a:xfrm>
            <a:off x="4508080" y="3741409"/>
            <a:ext cx="2209800" cy="1031733"/>
          </a:xfrm>
          <a:prstGeom prst="rect">
            <a:avLst/>
          </a:prstGeom>
        </p:spPr>
        <p:txBody>
          <a:bodyPr vert="horz" wrap="square" lIns="0" tIns="94655" rIns="0" bIns="0" rtlCol="0">
            <a:spAutoFit/>
          </a:bodyPr>
          <a:lstStyle/>
          <a:p>
            <a:pPr marL="179784" marR="0" lvl="0" indent="0" algn="l" defTabSz="857250" rtl="0" eaLnBrk="1" fontAlgn="auto" latinLnBrk="0" hangingPunct="1">
              <a:lnSpc>
                <a:spcPct val="100000"/>
              </a:lnSpc>
              <a:spcBef>
                <a:spcPts val="745"/>
              </a:spcBef>
              <a:spcAft>
                <a:spcPts val="0"/>
              </a:spcAft>
              <a:buClrTx/>
              <a:buSzTx/>
              <a:buFontTx/>
              <a:buNone/>
              <a:tabLst/>
              <a:defRPr/>
            </a:pPr>
            <a:r>
              <a:rPr kumimoji="0" sz="1500" b="1" i="0" u="none" strike="noStrike" kern="1200" cap="none" spc="-98" normalizeH="0" baseline="0" noProof="0" dirty="0">
                <a:ln>
                  <a:noFill/>
                </a:ln>
                <a:solidFill>
                  <a:prstClr val="black"/>
                </a:solidFill>
                <a:effectLst/>
                <a:uLnTx/>
                <a:uFillTx/>
                <a:latin typeface="Verdana"/>
                <a:ea typeface="+mn-ea"/>
                <a:cs typeface="Verdana"/>
              </a:rPr>
              <a:t>Intervention</a:t>
            </a:r>
            <a:r>
              <a:rPr kumimoji="0" sz="1500" b="1" i="0" u="none" strike="noStrike" kern="1200" cap="none" spc="-183" normalizeH="0" baseline="0" noProof="0" dirty="0">
                <a:ln>
                  <a:noFill/>
                </a:ln>
                <a:solidFill>
                  <a:prstClr val="black"/>
                </a:solidFill>
                <a:effectLst/>
                <a:uLnTx/>
                <a:uFillTx/>
                <a:latin typeface="Verdana"/>
                <a:ea typeface="+mn-ea"/>
                <a:cs typeface="Verdana"/>
              </a:rPr>
              <a:t> </a:t>
            </a:r>
            <a:r>
              <a:rPr kumimoji="0" sz="1500" b="1" i="0" u="none" strike="noStrike" kern="1200" cap="none" spc="-75" normalizeH="0" baseline="0" noProof="0" dirty="0">
                <a:ln>
                  <a:noFill/>
                </a:ln>
                <a:solidFill>
                  <a:prstClr val="black"/>
                </a:solidFill>
                <a:effectLst/>
                <a:uLnTx/>
                <a:uFillTx/>
                <a:latin typeface="Verdana"/>
                <a:ea typeface="+mn-ea"/>
                <a:cs typeface="Verdana"/>
              </a:rPr>
              <a:t>group</a:t>
            </a:r>
            <a:endParaRPr kumimoji="0" sz="1500" b="0" i="0" u="none" strike="noStrike" kern="1200" cap="none" spc="0" normalizeH="0" baseline="0" noProof="0" dirty="0">
              <a:ln>
                <a:noFill/>
              </a:ln>
              <a:solidFill>
                <a:prstClr val="black"/>
              </a:solidFill>
              <a:effectLst/>
              <a:uLnTx/>
              <a:uFillTx/>
              <a:latin typeface="Verdana"/>
              <a:ea typeface="+mn-ea"/>
              <a:cs typeface="Verdana"/>
            </a:endParaRPr>
          </a:p>
          <a:p>
            <a:pPr marL="11311" marR="4763" lvl="0" indent="0" algn="ctr" defTabSz="857250" rtl="0" eaLnBrk="1" fontAlgn="auto" latinLnBrk="0" hangingPunct="1">
              <a:lnSpc>
                <a:spcPts val="1622"/>
              </a:lnSpc>
              <a:spcBef>
                <a:spcPts val="727"/>
              </a:spcBef>
              <a:spcAft>
                <a:spcPts val="0"/>
              </a:spcAft>
              <a:buClrTx/>
              <a:buSzTx/>
              <a:buFontTx/>
              <a:buNone/>
              <a:tabLst/>
              <a:defRPr/>
            </a:pPr>
            <a:r>
              <a:rPr kumimoji="0" sz="1406" b="1" i="0" u="none" strike="noStrike" kern="1200" cap="none" spc="-178" normalizeH="0" baseline="0" noProof="0" dirty="0">
                <a:ln>
                  <a:noFill/>
                </a:ln>
                <a:solidFill>
                  <a:prstClr val="black"/>
                </a:solidFill>
                <a:effectLst/>
                <a:uLnTx/>
                <a:uFillTx/>
                <a:latin typeface="Verdana"/>
                <a:ea typeface="+mn-ea"/>
                <a:cs typeface="Verdana"/>
              </a:rPr>
              <a:t>225 </a:t>
            </a:r>
            <a:r>
              <a:rPr kumimoji="0" sz="1406" b="0" i="0" u="none" strike="noStrike" kern="1200" cap="none" spc="-9" normalizeH="0" baseline="0" noProof="0" dirty="0">
                <a:ln>
                  <a:noFill/>
                </a:ln>
                <a:solidFill>
                  <a:prstClr val="black"/>
                </a:solidFill>
                <a:effectLst/>
                <a:uLnTx/>
                <a:uFillTx/>
                <a:latin typeface="Verdana"/>
                <a:ea typeface="+mn-ea"/>
                <a:cs typeface="Verdana"/>
              </a:rPr>
              <a:t>participate </a:t>
            </a:r>
            <a:r>
              <a:rPr kumimoji="0" sz="1406" b="0" i="0" u="none" strike="noStrike" kern="1200" cap="none" spc="14" normalizeH="0" baseline="0" noProof="0" dirty="0">
                <a:ln>
                  <a:noFill/>
                </a:ln>
                <a:solidFill>
                  <a:prstClr val="black"/>
                </a:solidFill>
                <a:effectLst/>
                <a:uLnTx/>
                <a:uFillTx/>
                <a:latin typeface="Verdana"/>
                <a:ea typeface="+mn-ea"/>
                <a:cs typeface="Verdana"/>
              </a:rPr>
              <a:t>in</a:t>
            </a:r>
            <a:r>
              <a:rPr kumimoji="0" sz="1406" b="0" i="0" u="none" strike="noStrike" kern="1200" cap="none" spc="-403" normalizeH="0" baseline="0" noProof="0" dirty="0">
                <a:ln>
                  <a:noFill/>
                </a:ln>
                <a:solidFill>
                  <a:prstClr val="black"/>
                </a:solidFill>
                <a:effectLst/>
                <a:uLnTx/>
                <a:uFillTx/>
                <a:latin typeface="Verdana"/>
                <a:ea typeface="+mn-ea"/>
                <a:cs typeface="Verdana"/>
              </a:rPr>
              <a:t> </a:t>
            </a:r>
            <a:r>
              <a:rPr kumimoji="0" sz="1406" b="0" i="0" u="none" strike="noStrike" kern="1200" cap="none" spc="-33" normalizeH="0" baseline="0" noProof="0" dirty="0">
                <a:ln>
                  <a:noFill/>
                </a:ln>
                <a:solidFill>
                  <a:prstClr val="black"/>
                </a:solidFill>
                <a:effectLst/>
                <a:uLnTx/>
                <a:uFillTx/>
                <a:latin typeface="Verdana"/>
                <a:ea typeface="+mn-ea"/>
                <a:cs typeface="Verdana"/>
              </a:rPr>
              <a:t>8-week  </a:t>
            </a:r>
            <a:r>
              <a:rPr kumimoji="0" sz="1406" b="0" i="0" u="none" strike="noStrike" kern="1200" cap="none" spc="-9" normalizeH="0" baseline="0" noProof="0" dirty="0">
                <a:ln>
                  <a:noFill/>
                </a:ln>
                <a:solidFill>
                  <a:prstClr val="black"/>
                </a:solidFill>
                <a:effectLst/>
                <a:uLnTx/>
                <a:uFillTx/>
                <a:latin typeface="Verdana"/>
                <a:ea typeface="+mn-ea"/>
                <a:cs typeface="Verdana"/>
              </a:rPr>
              <a:t>Mindfulness </a:t>
            </a:r>
            <a:r>
              <a:rPr kumimoji="0" sz="1406" b="0" i="0" u="none" strike="noStrike" kern="1200" cap="none" spc="-19" normalizeH="0" baseline="0" noProof="0" dirty="0">
                <a:ln>
                  <a:noFill/>
                </a:ln>
                <a:solidFill>
                  <a:prstClr val="black"/>
                </a:solidFill>
                <a:effectLst/>
                <a:uLnTx/>
                <a:uFillTx/>
                <a:latin typeface="Verdana"/>
                <a:ea typeface="+mn-ea"/>
                <a:cs typeface="Verdana"/>
              </a:rPr>
              <a:t>Based</a:t>
            </a:r>
            <a:r>
              <a:rPr kumimoji="0" sz="1406" b="0" i="0" u="none" strike="noStrike" kern="1200" cap="none" spc="-380" normalizeH="0" baseline="0" noProof="0" dirty="0">
                <a:ln>
                  <a:noFill/>
                </a:ln>
                <a:solidFill>
                  <a:prstClr val="black"/>
                </a:solidFill>
                <a:effectLst/>
                <a:uLnTx/>
                <a:uFillTx/>
                <a:latin typeface="Verdana"/>
                <a:ea typeface="+mn-ea"/>
                <a:cs typeface="Verdana"/>
              </a:rPr>
              <a:t> </a:t>
            </a:r>
            <a:r>
              <a:rPr kumimoji="0" sz="1406" b="0" i="0" u="none" strike="noStrike" kern="1200" cap="none" spc="-70" normalizeH="0" baseline="0" noProof="0" dirty="0">
                <a:ln>
                  <a:noFill/>
                </a:ln>
                <a:solidFill>
                  <a:prstClr val="black"/>
                </a:solidFill>
                <a:effectLst/>
                <a:uLnTx/>
                <a:uFillTx/>
                <a:latin typeface="Verdana"/>
                <a:ea typeface="+mn-ea"/>
                <a:cs typeface="Verdana"/>
              </a:rPr>
              <a:t>Stress  </a:t>
            </a:r>
            <a:r>
              <a:rPr kumimoji="0" sz="1406" b="0" i="0" u="none" strike="noStrike" kern="1200" cap="none" spc="9" normalizeH="0" baseline="0" noProof="0" dirty="0">
                <a:ln>
                  <a:noFill/>
                </a:ln>
                <a:solidFill>
                  <a:prstClr val="black"/>
                </a:solidFill>
                <a:effectLst/>
                <a:uLnTx/>
                <a:uFillTx/>
                <a:latin typeface="Verdana"/>
                <a:ea typeface="+mn-ea"/>
                <a:cs typeface="Verdana"/>
              </a:rPr>
              <a:t>Reduction</a:t>
            </a:r>
            <a:r>
              <a:rPr kumimoji="0" sz="1406" b="0" i="0" u="none" strike="noStrike" kern="1200" cap="none" spc="-197" normalizeH="0" baseline="0" noProof="0" dirty="0">
                <a:ln>
                  <a:noFill/>
                </a:ln>
                <a:solidFill>
                  <a:prstClr val="black"/>
                </a:solidFill>
                <a:effectLst/>
                <a:uLnTx/>
                <a:uFillTx/>
                <a:latin typeface="Verdana"/>
                <a:ea typeface="+mn-ea"/>
                <a:cs typeface="Verdana"/>
              </a:rPr>
              <a:t> </a:t>
            </a:r>
            <a:r>
              <a:rPr kumimoji="0" sz="1406" b="0" i="0" u="none" strike="noStrike" kern="1200" cap="none" spc="-5" normalizeH="0" baseline="0" noProof="0" dirty="0">
                <a:ln>
                  <a:noFill/>
                </a:ln>
                <a:solidFill>
                  <a:prstClr val="black"/>
                </a:solidFill>
                <a:effectLst/>
                <a:uLnTx/>
                <a:uFillTx/>
                <a:latin typeface="Verdana"/>
                <a:ea typeface="+mn-ea"/>
                <a:cs typeface="Verdana"/>
              </a:rPr>
              <a:t>program</a:t>
            </a:r>
            <a:endParaRPr kumimoji="0" sz="1406" b="0" i="0" u="none" strike="noStrike" kern="1200" cap="none" spc="0" normalizeH="0" baseline="0" noProof="0" dirty="0">
              <a:ln>
                <a:noFill/>
              </a:ln>
              <a:solidFill>
                <a:prstClr val="black"/>
              </a:solidFill>
              <a:effectLst/>
              <a:uLnTx/>
              <a:uFillTx/>
              <a:latin typeface="Verdana"/>
              <a:ea typeface="+mn-ea"/>
              <a:cs typeface="Verdana"/>
            </a:endParaRPr>
          </a:p>
        </p:txBody>
      </p:sp>
      <p:sp>
        <p:nvSpPr>
          <p:cNvPr id="32" name="object 32"/>
          <p:cNvSpPr txBox="1"/>
          <p:nvPr/>
        </p:nvSpPr>
        <p:spPr>
          <a:xfrm>
            <a:off x="7109431" y="2953759"/>
            <a:ext cx="3423047" cy="1622527"/>
          </a:xfrm>
          <a:prstGeom prst="rect">
            <a:avLst/>
          </a:prstGeom>
        </p:spPr>
        <p:txBody>
          <a:bodyPr vert="horz" wrap="square" lIns="0" tIns="26193" rIns="0" bIns="0" rtlCol="0">
            <a:spAutoFit/>
          </a:bodyPr>
          <a:lstStyle/>
          <a:p>
            <a:pPr marL="11311" marR="66080" lvl="0" indent="0" algn="ctr" defTabSz="857250" rtl="0" eaLnBrk="1" fontAlgn="auto" latinLnBrk="0" hangingPunct="1">
              <a:lnSpc>
                <a:spcPts val="1969"/>
              </a:lnSpc>
              <a:spcBef>
                <a:spcPts val="205"/>
              </a:spcBef>
              <a:spcAft>
                <a:spcPts val="0"/>
              </a:spcAft>
              <a:buClrTx/>
              <a:buSzTx/>
              <a:buFontTx/>
              <a:buNone/>
              <a:tabLst/>
              <a:defRPr/>
            </a:pPr>
            <a:r>
              <a:rPr kumimoji="0" sz="1688" b="0" i="0" u="none" strike="noStrike" kern="1200" cap="none" spc="-66" normalizeH="0" baseline="0" noProof="0" dirty="0">
                <a:ln>
                  <a:noFill/>
                </a:ln>
                <a:solidFill>
                  <a:prstClr val="black"/>
                </a:solidFill>
                <a:effectLst/>
                <a:uLnTx/>
                <a:uFillTx/>
                <a:latin typeface="Verdana"/>
                <a:ea typeface="+mn-ea"/>
                <a:cs typeface="Verdana"/>
              </a:rPr>
              <a:t>Three</a:t>
            </a:r>
            <a:r>
              <a:rPr kumimoji="0" sz="1688" b="0" i="0" u="none" strike="noStrike" kern="1200" cap="none" spc="-286" normalizeH="0" baseline="0" noProof="0" dirty="0">
                <a:ln>
                  <a:noFill/>
                </a:ln>
                <a:solidFill>
                  <a:prstClr val="black"/>
                </a:solidFill>
                <a:effectLst/>
                <a:uLnTx/>
                <a:uFillTx/>
                <a:latin typeface="Verdana"/>
                <a:ea typeface="+mn-ea"/>
                <a:cs typeface="Verdana"/>
              </a:rPr>
              <a:t> </a:t>
            </a:r>
            <a:r>
              <a:rPr kumimoji="0" sz="1688" b="0" i="0" u="none" strike="noStrike" kern="1200" cap="none" spc="-47" normalizeH="0" baseline="0" noProof="0" dirty="0">
                <a:ln>
                  <a:noFill/>
                </a:ln>
                <a:solidFill>
                  <a:prstClr val="black"/>
                </a:solidFill>
                <a:effectLst/>
                <a:uLnTx/>
                <a:uFillTx/>
                <a:latin typeface="Verdana"/>
                <a:ea typeface="+mn-ea"/>
                <a:cs typeface="Verdana"/>
              </a:rPr>
              <a:t>healthcare</a:t>
            </a:r>
            <a:r>
              <a:rPr kumimoji="0" sz="1688" b="0" i="0" u="none" strike="noStrike" kern="1200" cap="none" spc="-286" normalizeH="0" baseline="0" noProof="0" dirty="0">
                <a:ln>
                  <a:noFill/>
                </a:ln>
                <a:solidFill>
                  <a:prstClr val="black"/>
                </a:solidFill>
                <a:effectLst/>
                <a:uLnTx/>
                <a:uFillTx/>
                <a:latin typeface="Verdana"/>
                <a:ea typeface="+mn-ea"/>
                <a:cs typeface="Verdana"/>
              </a:rPr>
              <a:t> </a:t>
            </a:r>
            <a:r>
              <a:rPr kumimoji="0" sz="1688" b="0" i="0" u="none" strike="noStrike" kern="1200" cap="none" spc="-136" normalizeH="0" baseline="0" noProof="0" dirty="0">
                <a:ln>
                  <a:noFill/>
                </a:ln>
                <a:solidFill>
                  <a:prstClr val="black"/>
                </a:solidFill>
                <a:effectLst/>
                <a:uLnTx/>
                <a:uFillTx/>
                <a:latin typeface="Verdana"/>
                <a:ea typeface="+mn-ea"/>
                <a:cs typeface="Verdana"/>
              </a:rPr>
              <a:t>systems:</a:t>
            </a:r>
            <a:r>
              <a:rPr kumimoji="0" sz="1688" b="0" i="0" u="none" strike="noStrike" kern="1200" cap="none" spc="-286" normalizeH="0" baseline="0" noProof="0" dirty="0">
                <a:ln>
                  <a:noFill/>
                </a:ln>
                <a:solidFill>
                  <a:prstClr val="black"/>
                </a:solidFill>
                <a:effectLst/>
                <a:uLnTx/>
                <a:uFillTx/>
                <a:latin typeface="Verdana"/>
                <a:ea typeface="+mn-ea"/>
                <a:cs typeface="Verdana"/>
              </a:rPr>
              <a:t> </a:t>
            </a:r>
            <a:r>
              <a:rPr kumimoji="0" sz="1688" b="0" i="0" u="none" strike="noStrike" kern="1200" cap="none" spc="-38" normalizeH="0" baseline="0" noProof="0" dirty="0">
                <a:ln>
                  <a:noFill/>
                </a:ln>
                <a:solidFill>
                  <a:prstClr val="black"/>
                </a:solidFill>
                <a:effectLst/>
                <a:uLnTx/>
                <a:uFillTx/>
                <a:latin typeface="Verdana"/>
                <a:ea typeface="+mn-ea"/>
                <a:cs typeface="Verdana"/>
              </a:rPr>
              <a:t>Boston  </a:t>
            </a:r>
            <a:r>
              <a:rPr kumimoji="0" sz="1688" b="0" i="0" u="none" strike="noStrike" kern="1200" cap="none" spc="-9" normalizeH="0" baseline="0" noProof="0" dirty="0">
                <a:ln>
                  <a:noFill/>
                </a:ln>
                <a:solidFill>
                  <a:prstClr val="black"/>
                </a:solidFill>
                <a:effectLst/>
                <a:uLnTx/>
                <a:uFillTx/>
                <a:latin typeface="Verdana"/>
                <a:ea typeface="+mn-ea"/>
                <a:cs typeface="Verdana"/>
              </a:rPr>
              <a:t>Medical </a:t>
            </a:r>
            <a:r>
              <a:rPr kumimoji="0" sz="1688" b="0" i="0" u="none" strike="noStrike" kern="1200" cap="none" spc="-94" normalizeH="0" baseline="0" noProof="0" dirty="0">
                <a:ln>
                  <a:noFill/>
                </a:ln>
                <a:solidFill>
                  <a:prstClr val="black"/>
                </a:solidFill>
                <a:effectLst/>
                <a:uLnTx/>
                <a:uFillTx/>
                <a:latin typeface="Verdana"/>
                <a:ea typeface="+mn-ea"/>
                <a:cs typeface="Verdana"/>
              </a:rPr>
              <a:t>Center, </a:t>
            </a:r>
            <a:r>
              <a:rPr kumimoji="0" lang="en-US" sz="1688" b="0" i="0" u="none" strike="noStrike" kern="1200" cap="none" spc="-94" normalizeH="0" baseline="0" noProof="0" dirty="0">
                <a:ln>
                  <a:noFill/>
                </a:ln>
                <a:solidFill>
                  <a:prstClr val="black"/>
                </a:solidFill>
                <a:effectLst/>
                <a:uLnTx/>
                <a:uFillTx/>
                <a:latin typeface="Verdana"/>
                <a:ea typeface="+mn-ea"/>
                <a:cs typeface="Verdana"/>
              </a:rPr>
              <a:t>Pittsburgh/</a:t>
            </a:r>
            <a:r>
              <a:rPr kumimoji="0" sz="1688" b="0" i="0" u="none" strike="noStrike" kern="1200" cap="none" spc="-38" normalizeH="0" baseline="0" noProof="0" dirty="0">
                <a:ln>
                  <a:noFill/>
                </a:ln>
                <a:solidFill>
                  <a:prstClr val="black"/>
                </a:solidFill>
                <a:effectLst/>
                <a:uLnTx/>
                <a:uFillTx/>
                <a:latin typeface="Verdana"/>
                <a:ea typeface="+mn-ea"/>
                <a:cs typeface="Verdana"/>
              </a:rPr>
              <a:t>UPMC, </a:t>
            </a:r>
            <a:r>
              <a:rPr kumimoji="0" sz="1688" b="0" i="0" u="none" strike="noStrike" kern="1200" cap="none" spc="-23" normalizeH="0" baseline="0" noProof="0" dirty="0">
                <a:ln>
                  <a:noFill/>
                </a:ln>
                <a:solidFill>
                  <a:prstClr val="black"/>
                </a:solidFill>
                <a:effectLst/>
                <a:uLnTx/>
                <a:uFillTx/>
                <a:latin typeface="Verdana"/>
                <a:ea typeface="+mn-ea"/>
                <a:cs typeface="Verdana"/>
              </a:rPr>
              <a:t>North </a:t>
            </a:r>
            <a:r>
              <a:rPr kumimoji="0" sz="1688" b="0" i="0" u="none" strike="noStrike" kern="1200" cap="none" spc="-52" normalizeH="0" baseline="0" noProof="0" dirty="0">
                <a:ln>
                  <a:noFill/>
                </a:ln>
                <a:solidFill>
                  <a:prstClr val="black"/>
                </a:solidFill>
                <a:effectLst/>
                <a:uLnTx/>
                <a:uFillTx/>
                <a:latin typeface="Verdana"/>
                <a:ea typeface="+mn-ea"/>
                <a:cs typeface="Verdana"/>
              </a:rPr>
              <a:t>Carolina</a:t>
            </a:r>
            <a:endParaRPr kumimoji="0" sz="1688" b="0" i="0" u="none" strike="noStrike" kern="1200" cap="none" spc="0" normalizeH="0" baseline="0" noProof="0" dirty="0">
              <a:ln>
                <a:noFill/>
              </a:ln>
              <a:solidFill>
                <a:prstClr val="black"/>
              </a:solidFill>
              <a:effectLst/>
              <a:uLnTx/>
              <a:uFillTx/>
              <a:latin typeface="Verdana"/>
              <a:ea typeface="+mn-ea"/>
              <a:cs typeface="Verdana"/>
            </a:endParaRPr>
          </a:p>
          <a:p>
            <a:pPr marL="991791" marR="0" lvl="0" indent="0" algn="ctr" defTabSz="857250" rtl="0" eaLnBrk="1" fontAlgn="auto" latinLnBrk="0" hangingPunct="1">
              <a:lnSpc>
                <a:spcPct val="100000"/>
              </a:lnSpc>
              <a:spcBef>
                <a:spcPts val="619"/>
              </a:spcBef>
              <a:spcAft>
                <a:spcPts val="0"/>
              </a:spcAft>
              <a:buClrTx/>
              <a:buSzTx/>
              <a:buFontTx/>
              <a:buNone/>
              <a:tabLst/>
              <a:defRPr/>
            </a:pPr>
            <a:r>
              <a:rPr kumimoji="0" sz="1500" b="1" i="0" u="none" strike="noStrike" kern="1200" cap="none" spc="-66" normalizeH="0" baseline="0" noProof="0" dirty="0">
                <a:ln>
                  <a:noFill/>
                </a:ln>
                <a:solidFill>
                  <a:prstClr val="black"/>
                </a:solidFill>
                <a:effectLst/>
                <a:uLnTx/>
                <a:uFillTx/>
                <a:latin typeface="Verdana"/>
                <a:ea typeface="+mn-ea"/>
                <a:cs typeface="Verdana"/>
              </a:rPr>
              <a:t>Control</a:t>
            </a:r>
            <a:r>
              <a:rPr kumimoji="0" sz="1500" b="1" i="0" u="none" strike="noStrike" kern="1200" cap="none" spc="-178" normalizeH="0" baseline="0" noProof="0" dirty="0">
                <a:ln>
                  <a:noFill/>
                </a:ln>
                <a:solidFill>
                  <a:prstClr val="black"/>
                </a:solidFill>
                <a:effectLst/>
                <a:uLnTx/>
                <a:uFillTx/>
                <a:latin typeface="Verdana"/>
                <a:ea typeface="+mn-ea"/>
                <a:cs typeface="Verdana"/>
              </a:rPr>
              <a:t> </a:t>
            </a:r>
            <a:r>
              <a:rPr kumimoji="0" sz="1500" b="1" i="0" u="none" strike="noStrike" kern="1200" cap="none" spc="-75" normalizeH="0" baseline="0" noProof="0" dirty="0">
                <a:ln>
                  <a:noFill/>
                </a:ln>
                <a:solidFill>
                  <a:prstClr val="black"/>
                </a:solidFill>
                <a:effectLst/>
                <a:uLnTx/>
                <a:uFillTx/>
                <a:latin typeface="Verdana"/>
                <a:ea typeface="+mn-ea"/>
                <a:cs typeface="Verdana"/>
              </a:rPr>
              <a:t>group</a:t>
            </a:r>
            <a:endParaRPr kumimoji="0" sz="1500" b="0" i="0" u="none" strike="noStrike" kern="1200" cap="none" spc="0" normalizeH="0" baseline="0" noProof="0" dirty="0">
              <a:ln>
                <a:noFill/>
              </a:ln>
              <a:solidFill>
                <a:prstClr val="black"/>
              </a:solidFill>
              <a:effectLst/>
              <a:uLnTx/>
              <a:uFillTx/>
              <a:latin typeface="Verdana"/>
              <a:ea typeface="+mn-ea"/>
              <a:cs typeface="Verdana"/>
            </a:endParaRPr>
          </a:p>
          <a:p>
            <a:pPr marL="1145381" marR="4763" lvl="0" indent="0" algn="ctr" defTabSz="857250" rtl="0" eaLnBrk="1" fontAlgn="auto" latinLnBrk="0" hangingPunct="1">
              <a:lnSpc>
                <a:spcPct val="116700"/>
              </a:lnSpc>
              <a:spcBef>
                <a:spcPts val="295"/>
              </a:spcBef>
              <a:spcAft>
                <a:spcPts val="0"/>
              </a:spcAft>
              <a:buClrTx/>
              <a:buSzTx/>
              <a:buFontTx/>
              <a:buNone/>
              <a:tabLst/>
              <a:defRPr/>
            </a:pPr>
            <a:r>
              <a:rPr kumimoji="0" sz="1406" b="1" i="0" u="none" strike="noStrike" kern="1200" cap="none" spc="-159" normalizeH="0" baseline="0" noProof="0" dirty="0">
                <a:ln>
                  <a:noFill/>
                </a:ln>
                <a:solidFill>
                  <a:prstClr val="black"/>
                </a:solidFill>
                <a:effectLst/>
                <a:uLnTx/>
                <a:uFillTx/>
                <a:latin typeface="Verdana"/>
                <a:ea typeface="+mn-ea"/>
                <a:cs typeface="Verdana"/>
              </a:rPr>
              <a:t>225 </a:t>
            </a:r>
            <a:r>
              <a:rPr kumimoji="0" sz="1406" b="0" i="0" u="none" strike="noStrike" kern="1200" cap="none" spc="-19" normalizeH="0" baseline="0" noProof="0" dirty="0">
                <a:ln>
                  <a:noFill/>
                </a:ln>
                <a:solidFill>
                  <a:prstClr val="black"/>
                </a:solidFill>
                <a:effectLst/>
                <a:uLnTx/>
                <a:uFillTx/>
                <a:latin typeface="Verdana"/>
                <a:ea typeface="+mn-ea"/>
                <a:cs typeface="Verdana"/>
              </a:rPr>
              <a:t>receive </a:t>
            </a:r>
            <a:r>
              <a:rPr kumimoji="0" sz="1406" b="0" i="0" u="none" strike="noStrike" kern="1200" cap="none" spc="-5" normalizeH="0" baseline="0" noProof="0" dirty="0">
                <a:ln>
                  <a:noFill/>
                </a:ln>
                <a:solidFill>
                  <a:prstClr val="black"/>
                </a:solidFill>
                <a:effectLst/>
                <a:uLnTx/>
                <a:uFillTx/>
                <a:latin typeface="Verdana"/>
                <a:ea typeface="+mn-ea"/>
                <a:cs typeface="Verdana"/>
              </a:rPr>
              <a:t>usual</a:t>
            </a:r>
            <a:r>
              <a:rPr kumimoji="0" sz="1406" b="0" i="0" u="none" strike="noStrike" kern="1200" cap="none" spc="-281" normalizeH="0" baseline="0" noProof="0" dirty="0">
                <a:ln>
                  <a:noFill/>
                </a:ln>
                <a:solidFill>
                  <a:prstClr val="black"/>
                </a:solidFill>
                <a:effectLst/>
                <a:uLnTx/>
                <a:uFillTx/>
                <a:latin typeface="Verdana"/>
                <a:ea typeface="+mn-ea"/>
                <a:cs typeface="Verdana"/>
              </a:rPr>
              <a:t> </a:t>
            </a:r>
            <a:r>
              <a:rPr kumimoji="0" sz="1406" b="0" i="0" u="none" strike="noStrike" kern="1200" cap="none" spc="-5" normalizeH="0" baseline="0" noProof="0" dirty="0">
                <a:ln>
                  <a:noFill/>
                </a:ln>
                <a:solidFill>
                  <a:prstClr val="black"/>
                </a:solidFill>
                <a:effectLst/>
                <a:uLnTx/>
                <a:uFillTx/>
                <a:latin typeface="Verdana"/>
                <a:ea typeface="+mn-ea"/>
                <a:cs typeface="Verdana"/>
              </a:rPr>
              <a:t>primary  </a:t>
            </a:r>
            <a:r>
              <a:rPr kumimoji="0" sz="1406" b="0" i="0" u="none" strike="noStrike" kern="1200" cap="none" spc="-9" normalizeH="0" baseline="0" noProof="0" dirty="0">
                <a:ln>
                  <a:noFill/>
                </a:ln>
                <a:solidFill>
                  <a:prstClr val="black"/>
                </a:solidFill>
                <a:effectLst/>
                <a:uLnTx/>
                <a:uFillTx/>
                <a:latin typeface="Verdana"/>
                <a:ea typeface="+mn-ea"/>
                <a:cs typeface="Verdana"/>
              </a:rPr>
              <a:t>care</a:t>
            </a:r>
            <a:endParaRPr kumimoji="0" sz="1406" b="0" i="0" u="none" strike="noStrike" kern="1200" cap="none" spc="0" normalizeH="0" baseline="0" noProof="0" dirty="0">
              <a:ln>
                <a:noFill/>
              </a:ln>
              <a:solidFill>
                <a:prstClr val="black"/>
              </a:solidFill>
              <a:effectLst/>
              <a:uLnTx/>
              <a:uFillTx/>
              <a:latin typeface="Verdana"/>
              <a:ea typeface="+mn-ea"/>
              <a:cs typeface="Verdana"/>
            </a:endParaRPr>
          </a:p>
        </p:txBody>
      </p:sp>
      <p:grpSp>
        <p:nvGrpSpPr>
          <p:cNvPr id="33" name="object 33"/>
          <p:cNvGrpSpPr/>
          <p:nvPr/>
        </p:nvGrpSpPr>
        <p:grpSpPr>
          <a:xfrm>
            <a:off x="3496740" y="4913501"/>
            <a:ext cx="6577563" cy="1288822"/>
            <a:chOff x="2104256" y="5241066"/>
            <a:chExt cx="7064375" cy="1849755"/>
          </a:xfrm>
        </p:grpSpPr>
        <p:sp>
          <p:nvSpPr>
            <p:cNvPr id="34" name="object 34"/>
            <p:cNvSpPr/>
            <p:nvPr/>
          </p:nvSpPr>
          <p:spPr>
            <a:xfrm>
              <a:off x="2104256" y="5241066"/>
              <a:ext cx="7064375" cy="1849755"/>
            </a:xfrm>
            <a:custGeom>
              <a:avLst/>
              <a:gdLst/>
              <a:ahLst/>
              <a:cxnLst/>
              <a:rect l="l" t="t" r="r" b="b"/>
              <a:pathLst>
                <a:path w="7064375" h="1849754">
                  <a:moveTo>
                    <a:pt x="0" y="0"/>
                  </a:moveTo>
                  <a:lnTo>
                    <a:pt x="7063922" y="0"/>
                  </a:lnTo>
                  <a:lnTo>
                    <a:pt x="7063922" y="1849471"/>
                  </a:lnTo>
                  <a:lnTo>
                    <a:pt x="0" y="1849471"/>
                  </a:lnTo>
                  <a:lnTo>
                    <a:pt x="0" y="0"/>
                  </a:lnTo>
                  <a:close/>
                </a:path>
              </a:pathLst>
            </a:custGeom>
            <a:solidFill>
              <a:srgbClr val="002BA1"/>
            </a:solid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object 35"/>
            <p:cNvSpPr/>
            <p:nvPr/>
          </p:nvSpPr>
          <p:spPr>
            <a:xfrm>
              <a:off x="2157082" y="5562269"/>
              <a:ext cx="6931659" cy="1490980"/>
            </a:xfrm>
            <a:custGeom>
              <a:avLst/>
              <a:gdLst/>
              <a:ahLst/>
              <a:cxnLst/>
              <a:rect l="l" t="t" r="r" b="b"/>
              <a:pathLst>
                <a:path w="6931659" h="1490979">
                  <a:moveTo>
                    <a:pt x="6927456" y="1318336"/>
                  </a:moveTo>
                  <a:lnTo>
                    <a:pt x="6907555" y="1271270"/>
                  </a:lnTo>
                  <a:lnTo>
                    <a:pt x="6868414" y="1232141"/>
                  </a:lnTo>
                  <a:lnTo>
                    <a:pt x="6817754" y="1211148"/>
                  </a:lnTo>
                  <a:lnTo>
                    <a:pt x="6790068" y="1208405"/>
                  </a:lnTo>
                  <a:lnTo>
                    <a:pt x="157480" y="1208405"/>
                  </a:lnTo>
                  <a:lnTo>
                    <a:pt x="103441" y="1219161"/>
                  </a:lnTo>
                  <a:lnTo>
                    <a:pt x="57632" y="1249768"/>
                  </a:lnTo>
                  <a:lnTo>
                    <a:pt x="27025" y="1295565"/>
                  </a:lnTo>
                  <a:lnTo>
                    <a:pt x="16268" y="1349590"/>
                  </a:lnTo>
                  <a:lnTo>
                    <a:pt x="19011" y="1377276"/>
                  </a:lnTo>
                  <a:lnTo>
                    <a:pt x="39992" y="1427937"/>
                  </a:lnTo>
                  <a:lnTo>
                    <a:pt x="79133" y="1467078"/>
                  </a:lnTo>
                  <a:lnTo>
                    <a:pt x="129806" y="1488071"/>
                  </a:lnTo>
                  <a:lnTo>
                    <a:pt x="157480" y="1490802"/>
                  </a:lnTo>
                  <a:lnTo>
                    <a:pt x="6790068" y="1490802"/>
                  </a:lnTo>
                  <a:lnTo>
                    <a:pt x="6844119" y="1480058"/>
                  </a:lnTo>
                  <a:lnTo>
                    <a:pt x="6889928" y="1449451"/>
                  </a:lnTo>
                  <a:lnTo>
                    <a:pt x="6920535" y="1403629"/>
                  </a:lnTo>
                  <a:lnTo>
                    <a:pt x="6927456" y="1380858"/>
                  </a:lnTo>
                  <a:lnTo>
                    <a:pt x="6927456" y="1318336"/>
                  </a:lnTo>
                  <a:close/>
                </a:path>
                <a:path w="6931659" h="1490979">
                  <a:moveTo>
                    <a:pt x="6927456" y="1020483"/>
                  </a:moveTo>
                  <a:lnTo>
                    <a:pt x="6904825" y="963206"/>
                  </a:lnTo>
                  <a:lnTo>
                    <a:pt x="6875132" y="933513"/>
                  </a:lnTo>
                  <a:lnTo>
                    <a:pt x="6837477" y="914044"/>
                  </a:lnTo>
                  <a:lnTo>
                    <a:pt x="6794132" y="907059"/>
                  </a:lnTo>
                  <a:lnTo>
                    <a:pt x="153428" y="907059"/>
                  </a:lnTo>
                  <a:lnTo>
                    <a:pt x="110083" y="914044"/>
                  </a:lnTo>
                  <a:lnTo>
                    <a:pt x="72428" y="933513"/>
                  </a:lnTo>
                  <a:lnTo>
                    <a:pt x="42735" y="963206"/>
                  </a:lnTo>
                  <a:lnTo>
                    <a:pt x="23266" y="1000848"/>
                  </a:lnTo>
                  <a:lnTo>
                    <a:pt x="16268" y="1044219"/>
                  </a:lnTo>
                  <a:lnTo>
                    <a:pt x="23266" y="1087564"/>
                  </a:lnTo>
                  <a:lnTo>
                    <a:pt x="42735" y="1125220"/>
                  </a:lnTo>
                  <a:lnTo>
                    <a:pt x="72428" y="1154912"/>
                  </a:lnTo>
                  <a:lnTo>
                    <a:pt x="95097" y="1166634"/>
                  </a:lnTo>
                  <a:lnTo>
                    <a:pt x="6852463" y="1166634"/>
                  </a:lnTo>
                  <a:lnTo>
                    <a:pt x="6875132" y="1154912"/>
                  </a:lnTo>
                  <a:lnTo>
                    <a:pt x="6904825" y="1125220"/>
                  </a:lnTo>
                  <a:lnTo>
                    <a:pt x="6924294" y="1087564"/>
                  </a:lnTo>
                  <a:lnTo>
                    <a:pt x="6927456" y="1067943"/>
                  </a:lnTo>
                  <a:lnTo>
                    <a:pt x="6927456" y="1020483"/>
                  </a:lnTo>
                  <a:close/>
                </a:path>
                <a:path w="6931659" h="1490979">
                  <a:moveTo>
                    <a:pt x="6927456" y="696404"/>
                  </a:moveTo>
                  <a:lnTo>
                    <a:pt x="6907289" y="648639"/>
                  </a:lnTo>
                  <a:lnTo>
                    <a:pt x="6867715" y="609053"/>
                  </a:lnTo>
                  <a:lnTo>
                    <a:pt x="6816471" y="587832"/>
                  </a:lnTo>
                  <a:lnTo>
                    <a:pt x="6788493" y="585063"/>
                  </a:lnTo>
                  <a:lnTo>
                    <a:pt x="159067" y="585063"/>
                  </a:lnTo>
                  <a:lnTo>
                    <a:pt x="104419" y="595934"/>
                  </a:lnTo>
                  <a:lnTo>
                    <a:pt x="58102" y="626884"/>
                  </a:lnTo>
                  <a:lnTo>
                    <a:pt x="27139" y="673227"/>
                  </a:lnTo>
                  <a:lnTo>
                    <a:pt x="16268" y="727862"/>
                  </a:lnTo>
                  <a:lnTo>
                    <a:pt x="19037" y="755853"/>
                  </a:lnTo>
                  <a:lnTo>
                    <a:pt x="40259" y="807085"/>
                  </a:lnTo>
                  <a:lnTo>
                    <a:pt x="79844" y="846683"/>
                  </a:lnTo>
                  <a:lnTo>
                    <a:pt x="131076" y="867892"/>
                  </a:lnTo>
                  <a:lnTo>
                    <a:pt x="159067" y="870661"/>
                  </a:lnTo>
                  <a:lnTo>
                    <a:pt x="6788493" y="870661"/>
                  </a:lnTo>
                  <a:lnTo>
                    <a:pt x="6843128" y="859802"/>
                  </a:lnTo>
                  <a:lnTo>
                    <a:pt x="6889470" y="828840"/>
                  </a:lnTo>
                  <a:lnTo>
                    <a:pt x="6920408" y="782510"/>
                  </a:lnTo>
                  <a:lnTo>
                    <a:pt x="6927456" y="759333"/>
                  </a:lnTo>
                  <a:lnTo>
                    <a:pt x="6927456" y="696404"/>
                  </a:lnTo>
                  <a:close/>
                </a:path>
                <a:path w="6931659" h="1490979">
                  <a:moveTo>
                    <a:pt x="6931279" y="424522"/>
                  </a:moveTo>
                  <a:lnTo>
                    <a:pt x="6920878" y="372224"/>
                  </a:lnTo>
                  <a:lnTo>
                    <a:pt x="6891236" y="327875"/>
                  </a:lnTo>
                  <a:lnTo>
                    <a:pt x="6846887" y="298234"/>
                  </a:lnTo>
                  <a:lnTo>
                    <a:pt x="6794589" y="287820"/>
                  </a:lnTo>
                  <a:lnTo>
                    <a:pt x="136702" y="287820"/>
                  </a:lnTo>
                  <a:lnTo>
                    <a:pt x="84391" y="298234"/>
                  </a:lnTo>
                  <a:lnTo>
                    <a:pt x="40043" y="327875"/>
                  </a:lnTo>
                  <a:lnTo>
                    <a:pt x="10401" y="372224"/>
                  </a:lnTo>
                  <a:lnTo>
                    <a:pt x="0" y="424522"/>
                  </a:lnTo>
                  <a:lnTo>
                    <a:pt x="2654" y="451307"/>
                  </a:lnTo>
                  <a:lnTo>
                    <a:pt x="22974" y="500354"/>
                  </a:lnTo>
                  <a:lnTo>
                    <a:pt x="60858" y="538251"/>
                  </a:lnTo>
                  <a:lnTo>
                    <a:pt x="77990" y="547395"/>
                  </a:lnTo>
                  <a:lnTo>
                    <a:pt x="6853288" y="547395"/>
                  </a:lnTo>
                  <a:lnTo>
                    <a:pt x="6891236" y="521182"/>
                  </a:lnTo>
                  <a:lnTo>
                    <a:pt x="6920878" y="476834"/>
                  </a:lnTo>
                  <a:lnTo>
                    <a:pt x="6931279" y="424522"/>
                  </a:lnTo>
                  <a:close/>
                </a:path>
                <a:path w="6931659" h="1490979">
                  <a:moveTo>
                    <a:pt x="6931279" y="136702"/>
                  </a:moveTo>
                  <a:lnTo>
                    <a:pt x="6920878" y="84404"/>
                  </a:lnTo>
                  <a:lnTo>
                    <a:pt x="6891236" y="40055"/>
                  </a:lnTo>
                  <a:lnTo>
                    <a:pt x="6846887" y="10414"/>
                  </a:lnTo>
                  <a:lnTo>
                    <a:pt x="6794589" y="0"/>
                  </a:lnTo>
                  <a:lnTo>
                    <a:pt x="136702" y="0"/>
                  </a:lnTo>
                  <a:lnTo>
                    <a:pt x="84391" y="10414"/>
                  </a:lnTo>
                  <a:lnTo>
                    <a:pt x="40043" y="40055"/>
                  </a:lnTo>
                  <a:lnTo>
                    <a:pt x="10401" y="84404"/>
                  </a:lnTo>
                  <a:lnTo>
                    <a:pt x="0" y="136702"/>
                  </a:lnTo>
                  <a:lnTo>
                    <a:pt x="2654" y="163499"/>
                  </a:lnTo>
                  <a:lnTo>
                    <a:pt x="22974" y="212534"/>
                  </a:lnTo>
                  <a:lnTo>
                    <a:pt x="60858" y="250431"/>
                  </a:lnTo>
                  <a:lnTo>
                    <a:pt x="77990" y="259575"/>
                  </a:lnTo>
                  <a:lnTo>
                    <a:pt x="6853288" y="259575"/>
                  </a:lnTo>
                  <a:lnTo>
                    <a:pt x="6891236" y="233349"/>
                  </a:lnTo>
                  <a:lnTo>
                    <a:pt x="6920878" y="189014"/>
                  </a:lnTo>
                  <a:lnTo>
                    <a:pt x="6931279" y="136702"/>
                  </a:lnTo>
                  <a:close/>
                </a:path>
              </a:pathLst>
            </a:custGeom>
            <a:solidFill>
              <a:srgbClr val="FFFFFF"/>
            </a:solidFill>
          </p:spPr>
          <p:txBody>
            <a:bodyPr wrap="square" lIns="0" tIns="0" rIns="0" bIns="0" rtlCol="0"/>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sz="1688"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6" name="object 36"/>
          <p:cNvSpPr txBox="1"/>
          <p:nvPr/>
        </p:nvSpPr>
        <p:spPr>
          <a:xfrm>
            <a:off x="6311226" y="4983819"/>
            <a:ext cx="678061" cy="202644"/>
          </a:xfrm>
          <a:prstGeom prst="rect">
            <a:avLst/>
          </a:prstGeom>
        </p:spPr>
        <p:txBody>
          <a:bodyPr vert="horz" wrap="square" lIns="0" tIns="14883" rIns="0" bIns="0" rtlCol="0">
            <a:spAutoFit/>
          </a:bodyPr>
          <a:lstStyle/>
          <a:p>
            <a:pPr marL="0" marR="0" lvl="0" indent="0" algn="l" defTabSz="857250" rtl="0" eaLnBrk="1" fontAlgn="auto" latinLnBrk="0" hangingPunct="1">
              <a:lnSpc>
                <a:spcPct val="100000"/>
              </a:lnSpc>
              <a:spcBef>
                <a:spcPts val="117"/>
              </a:spcBef>
              <a:spcAft>
                <a:spcPts val="0"/>
              </a:spcAft>
              <a:buClrTx/>
              <a:buSzTx/>
              <a:buFontTx/>
              <a:buNone/>
              <a:tabLst/>
              <a:defRPr/>
            </a:pPr>
            <a:r>
              <a:rPr kumimoji="0" sz="1219" b="1" i="0" u="none" strike="noStrike" kern="1200" cap="none" spc="23" normalizeH="0" baseline="0" noProof="0" dirty="0">
                <a:ln>
                  <a:noFill/>
                </a:ln>
                <a:solidFill>
                  <a:srgbClr val="FFFFFF"/>
                </a:solidFill>
                <a:effectLst/>
                <a:uLnTx/>
                <a:uFillTx/>
                <a:latin typeface="Arial"/>
                <a:ea typeface="+mn-ea"/>
                <a:cs typeface="Arial"/>
              </a:rPr>
              <a:t>Baseline</a:t>
            </a:r>
            <a:endParaRPr kumimoji="0" sz="1219" b="0" i="0" u="none" strike="noStrike" kern="1200" cap="none" spc="0" normalizeH="0" baseline="0" noProof="0" dirty="0">
              <a:ln>
                <a:noFill/>
              </a:ln>
              <a:solidFill>
                <a:prstClr val="black"/>
              </a:solidFill>
              <a:effectLst/>
              <a:uLnTx/>
              <a:uFillTx/>
              <a:latin typeface="Arial"/>
              <a:ea typeface="+mn-ea"/>
              <a:cs typeface="Arial"/>
            </a:endParaRPr>
          </a:p>
        </p:txBody>
      </p:sp>
      <p:sp>
        <p:nvSpPr>
          <p:cNvPr id="42" name="object 42"/>
          <p:cNvSpPr txBox="1"/>
          <p:nvPr/>
        </p:nvSpPr>
        <p:spPr>
          <a:xfrm>
            <a:off x="1793515" y="5375035"/>
            <a:ext cx="1212652" cy="287274"/>
          </a:xfrm>
          <a:prstGeom prst="rect">
            <a:avLst/>
          </a:prstGeom>
        </p:spPr>
        <p:txBody>
          <a:bodyPr vert="horz" wrap="square" lIns="0" tIns="13097" rIns="0" bIns="0" rtlCol="0">
            <a:spAutoFit/>
          </a:bodyPr>
          <a:lstStyle/>
          <a:p>
            <a:pPr marL="11906" marR="0" lvl="0" indent="0" algn="l" defTabSz="857250" rtl="0" eaLnBrk="1" fontAlgn="auto" latinLnBrk="0" hangingPunct="1">
              <a:lnSpc>
                <a:spcPct val="100000"/>
              </a:lnSpc>
              <a:spcBef>
                <a:spcPts val="103"/>
              </a:spcBef>
              <a:spcAft>
                <a:spcPts val="0"/>
              </a:spcAft>
              <a:buClrTx/>
              <a:buSzTx/>
              <a:buFontTx/>
              <a:buNone/>
              <a:tabLst/>
              <a:defRPr/>
            </a:pPr>
            <a:r>
              <a:rPr kumimoji="0" sz="1781" b="1" i="0" u="none" strike="noStrike" kern="1200" cap="none" spc="-84" normalizeH="0" baseline="0" noProof="0" dirty="0">
                <a:ln>
                  <a:noFill/>
                </a:ln>
                <a:solidFill>
                  <a:srgbClr val="002BA1"/>
                </a:solidFill>
                <a:effectLst/>
                <a:uLnTx/>
                <a:uFillTx/>
                <a:latin typeface="Verdana"/>
                <a:ea typeface="+mn-ea"/>
                <a:cs typeface="Verdana"/>
              </a:rPr>
              <a:t>Outcomes</a:t>
            </a:r>
            <a:endParaRPr kumimoji="0" sz="178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43" name="object 43"/>
          <p:cNvSpPr txBox="1"/>
          <p:nvPr/>
        </p:nvSpPr>
        <p:spPr>
          <a:xfrm>
            <a:off x="3676282" y="5335529"/>
            <a:ext cx="1988425" cy="872234"/>
          </a:xfrm>
          <a:prstGeom prst="rect">
            <a:avLst/>
          </a:prstGeom>
        </p:spPr>
        <p:txBody>
          <a:bodyPr vert="horz" wrap="square" lIns="0" tIns="25598" rIns="0" bIns="0" rtlCol="0">
            <a:spAutoFit/>
          </a:bodyPr>
          <a:lstStyle/>
          <a:p>
            <a:pPr marL="26789" marR="0" lvl="0" indent="0" algn="l" defTabSz="857250" rtl="0" eaLnBrk="1" fontAlgn="auto" latinLnBrk="0" hangingPunct="1">
              <a:lnSpc>
                <a:spcPct val="100000"/>
              </a:lnSpc>
              <a:spcBef>
                <a:spcPts val="0"/>
              </a:spcBef>
              <a:spcAft>
                <a:spcPts val="0"/>
              </a:spcAft>
              <a:buClrTx/>
              <a:buSzTx/>
              <a:buFontTx/>
              <a:buNone/>
              <a:tabLst/>
              <a:defRPr/>
            </a:pPr>
            <a:r>
              <a:rPr kumimoji="0" sz="1125" b="1" i="0" u="none" strike="noStrike" kern="1200" cap="none" spc="5" normalizeH="0" baseline="0" noProof="0" dirty="0">
                <a:ln>
                  <a:noFill/>
                </a:ln>
                <a:solidFill>
                  <a:prstClr val="black"/>
                </a:solidFill>
                <a:effectLst/>
                <a:uLnTx/>
                <a:uFillTx/>
                <a:latin typeface="Arial"/>
                <a:ea typeface="+mn-ea"/>
                <a:cs typeface="Arial"/>
              </a:rPr>
              <a:t>Psychological</a:t>
            </a:r>
            <a:r>
              <a:rPr kumimoji="0" sz="1125" b="1" i="0" u="none" strike="noStrike" kern="1200" cap="none" spc="-38" normalizeH="0" baseline="0" noProof="0" dirty="0">
                <a:ln>
                  <a:noFill/>
                </a:ln>
                <a:solidFill>
                  <a:prstClr val="black"/>
                </a:solidFill>
                <a:effectLst/>
                <a:uLnTx/>
                <a:uFillTx/>
                <a:latin typeface="Arial"/>
                <a:ea typeface="+mn-ea"/>
                <a:cs typeface="Arial"/>
              </a:rPr>
              <a:t> </a:t>
            </a:r>
            <a:r>
              <a:rPr kumimoji="0" sz="1125" b="1" i="0" u="none" strike="noStrike" kern="1200" cap="none" spc="52" normalizeH="0" baseline="0" noProof="0" dirty="0">
                <a:ln>
                  <a:noFill/>
                </a:ln>
                <a:solidFill>
                  <a:prstClr val="black"/>
                </a:solidFill>
                <a:effectLst/>
                <a:uLnTx/>
                <a:uFillTx/>
                <a:latin typeface="Arial"/>
                <a:ea typeface="+mn-ea"/>
                <a:cs typeface="Arial"/>
              </a:rPr>
              <a:t>function</a:t>
            </a:r>
            <a:endParaRPr kumimoji="0" sz="1125" b="0" i="0" u="none" strike="noStrike" kern="1200" cap="none" spc="0" normalizeH="0" baseline="0" noProof="0" dirty="0">
              <a:ln>
                <a:noFill/>
              </a:ln>
              <a:solidFill>
                <a:prstClr val="black"/>
              </a:solidFill>
              <a:effectLst/>
              <a:uLnTx/>
              <a:uFillTx/>
              <a:latin typeface="Arial"/>
              <a:ea typeface="+mn-ea"/>
              <a:cs typeface="Arial"/>
            </a:endParaRPr>
          </a:p>
          <a:p>
            <a:pPr marL="11906" marR="63103" lvl="0" indent="4167" algn="l" defTabSz="857250" rtl="0" eaLnBrk="1" fontAlgn="auto" latinLnBrk="0" hangingPunct="1">
              <a:lnSpc>
                <a:spcPct val="100000"/>
              </a:lnSpc>
              <a:spcBef>
                <a:spcPts val="600"/>
              </a:spcBef>
              <a:spcAft>
                <a:spcPts val="600"/>
              </a:spcAft>
              <a:buClrTx/>
              <a:buSzTx/>
              <a:buFontTx/>
              <a:buNone/>
              <a:tabLst/>
              <a:defRPr/>
            </a:pPr>
            <a:r>
              <a:rPr kumimoji="0" sz="1125" b="1" i="0" u="none" strike="noStrike" kern="1200" cap="none" spc="9" normalizeH="0" baseline="0" noProof="0" dirty="0">
                <a:ln>
                  <a:noFill/>
                </a:ln>
                <a:solidFill>
                  <a:prstClr val="black"/>
                </a:solidFill>
                <a:effectLst/>
                <a:uLnTx/>
                <a:uFillTx/>
                <a:latin typeface="Arial"/>
                <a:ea typeface="+mn-ea"/>
                <a:cs typeface="Arial"/>
              </a:rPr>
              <a:t>Physical </a:t>
            </a:r>
            <a:r>
              <a:rPr kumimoji="0" sz="1125" b="1" i="0" u="none" strike="noStrike" kern="1200" cap="none" spc="52" normalizeH="0" baseline="0" noProof="0" dirty="0">
                <a:ln>
                  <a:noFill/>
                </a:ln>
                <a:solidFill>
                  <a:prstClr val="black"/>
                </a:solidFill>
                <a:effectLst/>
                <a:uLnTx/>
                <a:uFillTx/>
                <a:latin typeface="Arial"/>
                <a:ea typeface="+mn-ea"/>
                <a:cs typeface="Arial"/>
              </a:rPr>
              <a:t>function </a:t>
            </a:r>
            <a:r>
              <a:rPr kumimoji="0" lang="en-US" sz="1125" b="1" i="0" u="none" strike="noStrike" kern="1200" cap="none" spc="52" normalizeH="0" baseline="0" noProof="0" dirty="0">
                <a:ln>
                  <a:noFill/>
                </a:ln>
                <a:solidFill>
                  <a:prstClr val="black"/>
                </a:solidFill>
                <a:effectLst/>
                <a:uLnTx/>
                <a:uFillTx/>
                <a:latin typeface="Arial"/>
                <a:ea typeface="+mn-ea"/>
                <a:cs typeface="Arial"/>
              </a:rPr>
              <a:t>H</a:t>
            </a:r>
            <a:r>
              <a:rPr kumimoji="0" sz="1125" b="1" i="0" u="none" strike="noStrike" kern="1200" cap="none" spc="56" normalizeH="0" baseline="0" noProof="0" dirty="0">
                <a:ln>
                  <a:noFill/>
                </a:ln>
                <a:solidFill>
                  <a:prstClr val="black"/>
                </a:solidFill>
                <a:effectLst/>
                <a:uLnTx/>
                <a:uFillTx/>
                <a:latin typeface="Arial"/>
                <a:ea typeface="+mn-ea"/>
                <a:cs typeface="Arial"/>
              </a:rPr>
              <a:t>ealthcare</a:t>
            </a:r>
            <a:r>
              <a:rPr kumimoji="0" sz="1125" b="1" i="0" u="none" strike="noStrike" kern="1200" cap="none" spc="-80" normalizeH="0" baseline="0" noProof="0" dirty="0">
                <a:ln>
                  <a:noFill/>
                </a:ln>
                <a:solidFill>
                  <a:prstClr val="black"/>
                </a:solidFill>
                <a:effectLst/>
                <a:uLnTx/>
                <a:uFillTx/>
                <a:latin typeface="Arial"/>
                <a:ea typeface="+mn-ea"/>
                <a:cs typeface="Arial"/>
              </a:rPr>
              <a:t> </a:t>
            </a:r>
            <a:r>
              <a:rPr kumimoji="0" sz="1125" b="1" i="0" u="none" strike="noStrike" kern="1200" cap="none" spc="56" normalizeH="0" baseline="0" noProof="0" dirty="0">
                <a:ln>
                  <a:noFill/>
                </a:ln>
                <a:solidFill>
                  <a:prstClr val="black"/>
                </a:solidFill>
                <a:effectLst/>
                <a:uLnTx/>
                <a:uFillTx/>
                <a:latin typeface="Arial"/>
                <a:ea typeface="+mn-ea"/>
                <a:cs typeface="Arial"/>
              </a:rPr>
              <a:t>utilization</a:t>
            </a:r>
            <a:endParaRPr kumimoji="0" sz="1125" b="0" i="0" u="none" strike="noStrike" kern="1200" cap="none" spc="0" normalizeH="0" baseline="0" noProof="0" dirty="0">
              <a:ln>
                <a:noFill/>
              </a:ln>
              <a:solidFill>
                <a:prstClr val="black"/>
              </a:solidFill>
              <a:effectLst/>
              <a:uLnTx/>
              <a:uFillTx/>
              <a:latin typeface="Arial"/>
              <a:ea typeface="+mn-ea"/>
              <a:cs typeface="Arial"/>
            </a:endParaRPr>
          </a:p>
          <a:p>
            <a:pPr marL="27383" marR="0" lvl="0" indent="0" algn="l" defTabSz="857250" rtl="0" eaLnBrk="1" fontAlgn="auto" latinLnBrk="0" hangingPunct="1">
              <a:lnSpc>
                <a:spcPct val="100000"/>
              </a:lnSpc>
              <a:spcBef>
                <a:spcPts val="0"/>
              </a:spcBef>
              <a:spcAft>
                <a:spcPts val="600"/>
              </a:spcAft>
              <a:buClrTx/>
              <a:buSzTx/>
              <a:buFontTx/>
              <a:buNone/>
              <a:tabLst/>
              <a:defRPr/>
            </a:pPr>
            <a:r>
              <a:rPr kumimoji="0" lang="en-US" sz="1125" b="1" i="0" u="none" strike="noStrike" kern="1200" cap="none" spc="33" normalizeH="0" baseline="0" noProof="0" dirty="0">
                <a:ln>
                  <a:noFill/>
                </a:ln>
                <a:solidFill>
                  <a:prstClr val="black"/>
                </a:solidFill>
                <a:effectLst/>
                <a:uLnTx/>
                <a:uFillTx/>
                <a:latin typeface="Arial"/>
                <a:ea typeface="+mn-ea"/>
                <a:cs typeface="Arial"/>
              </a:rPr>
              <a:t>Pain medication/op</a:t>
            </a:r>
            <a:r>
              <a:rPr kumimoji="0" sz="1125" b="1" i="0" u="none" strike="noStrike" kern="1200" cap="none" spc="33" normalizeH="0" baseline="0" noProof="0" dirty="0">
                <a:ln>
                  <a:noFill/>
                </a:ln>
                <a:solidFill>
                  <a:prstClr val="black"/>
                </a:solidFill>
                <a:effectLst/>
                <a:uLnTx/>
                <a:uFillTx/>
                <a:latin typeface="Arial"/>
                <a:ea typeface="+mn-ea"/>
                <a:cs typeface="Arial"/>
              </a:rPr>
              <a:t>ioid</a:t>
            </a:r>
            <a:r>
              <a:rPr kumimoji="0" sz="1125" b="1" i="0" u="none" strike="noStrike" kern="1200" cap="none" spc="-19" normalizeH="0" baseline="0" noProof="0" dirty="0">
                <a:ln>
                  <a:noFill/>
                </a:ln>
                <a:solidFill>
                  <a:prstClr val="black"/>
                </a:solidFill>
                <a:effectLst/>
                <a:uLnTx/>
                <a:uFillTx/>
                <a:latin typeface="Arial"/>
                <a:ea typeface="+mn-ea"/>
                <a:cs typeface="Arial"/>
              </a:rPr>
              <a:t> </a:t>
            </a:r>
            <a:r>
              <a:rPr kumimoji="0" sz="1125" b="1" i="0" u="none" strike="noStrike" kern="1200" cap="none" spc="19" normalizeH="0" baseline="0" noProof="0" dirty="0">
                <a:ln>
                  <a:noFill/>
                </a:ln>
                <a:solidFill>
                  <a:prstClr val="black"/>
                </a:solidFill>
                <a:effectLst/>
                <a:uLnTx/>
                <a:uFillTx/>
                <a:latin typeface="Arial"/>
                <a:ea typeface="+mn-ea"/>
                <a:cs typeface="Arial"/>
              </a:rPr>
              <a:t>use</a:t>
            </a:r>
            <a:endParaRPr kumimoji="0" sz="1125" b="0" i="0" u="none" strike="noStrike" kern="1200" cap="none" spc="0" normalizeH="0" baseline="0" noProof="0" dirty="0">
              <a:ln>
                <a:noFill/>
              </a:ln>
              <a:solidFill>
                <a:prstClr val="black"/>
              </a:solidFill>
              <a:effectLst/>
              <a:uLnTx/>
              <a:uFillTx/>
              <a:latin typeface="Arial"/>
              <a:ea typeface="+mn-ea"/>
              <a:cs typeface="Arial"/>
            </a:endParaRPr>
          </a:p>
        </p:txBody>
      </p:sp>
      <p:sp>
        <p:nvSpPr>
          <p:cNvPr id="37" name="object 37"/>
          <p:cNvSpPr txBox="1"/>
          <p:nvPr/>
        </p:nvSpPr>
        <p:spPr>
          <a:xfrm>
            <a:off x="7455151" y="4988162"/>
            <a:ext cx="236933" cy="202644"/>
          </a:xfrm>
          <a:prstGeom prst="rect">
            <a:avLst/>
          </a:prstGeom>
        </p:spPr>
        <p:txBody>
          <a:bodyPr vert="horz" wrap="square" lIns="0" tIns="14883" rIns="0" bIns="0" rtlCol="0">
            <a:spAutoFit/>
          </a:bodyPr>
          <a:lstStyle/>
          <a:p>
            <a:pPr marL="0" marR="0" lvl="0" indent="0" algn="l" defTabSz="857250" rtl="0" eaLnBrk="1" fontAlgn="auto" latinLnBrk="0" hangingPunct="1">
              <a:lnSpc>
                <a:spcPct val="100000"/>
              </a:lnSpc>
              <a:spcBef>
                <a:spcPts val="117"/>
              </a:spcBef>
              <a:spcAft>
                <a:spcPts val="0"/>
              </a:spcAft>
              <a:buClrTx/>
              <a:buSzTx/>
              <a:buFontTx/>
              <a:buNone/>
              <a:tabLst/>
              <a:defRPr/>
            </a:pPr>
            <a:r>
              <a:rPr kumimoji="0" sz="1219" b="1" i="0" u="none" strike="noStrike" kern="1200" cap="none" spc="107" normalizeH="0" baseline="0" noProof="0" dirty="0">
                <a:ln>
                  <a:noFill/>
                </a:ln>
                <a:solidFill>
                  <a:srgbClr val="FFFFFF"/>
                </a:solidFill>
                <a:effectLst/>
                <a:uLnTx/>
                <a:uFillTx/>
                <a:latin typeface="Arial"/>
                <a:ea typeface="+mn-ea"/>
                <a:cs typeface="Arial"/>
              </a:rPr>
              <a:t>w</a:t>
            </a:r>
            <a:r>
              <a:rPr kumimoji="0" sz="1219" b="1" i="0" u="none" strike="noStrike" kern="1200" cap="none" spc="28" normalizeH="0" baseline="0" noProof="0" dirty="0">
                <a:ln>
                  <a:noFill/>
                </a:ln>
                <a:solidFill>
                  <a:srgbClr val="FFFFFF"/>
                </a:solidFill>
                <a:effectLst/>
                <a:uLnTx/>
                <a:uFillTx/>
                <a:latin typeface="Arial"/>
                <a:ea typeface="+mn-ea"/>
                <a:cs typeface="Arial"/>
              </a:rPr>
              <a:t>8</a:t>
            </a:r>
            <a:endParaRPr kumimoji="0" sz="1219" b="0" i="0" u="none" strike="noStrike" kern="1200" cap="none" spc="0" normalizeH="0" baseline="0" noProof="0" dirty="0">
              <a:ln>
                <a:noFill/>
              </a:ln>
              <a:solidFill>
                <a:prstClr val="black"/>
              </a:solidFill>
              <a:effectLst/>
              <a:uLnTx/>
              <a:uFillTx/>
              <a:latin typeface="Arial"/>
              <a:ea typeface="+mn-ea"/>
              <a:cs typeface="Arial"/>
            </a:endParaRPr>
          </a:p>
        </p:txBody>
      </p:sp>
      <p:sp>
        <p:nvSpPr>
          <p:cNvPr id="38" name="object 38"/>
          <p:cNvSpPr txBox="1"/>
          <p:nvPr/>
        </p:nvSpPr>
        <p:spPr>
          <a:xfrm>
            <a:off x="8570732" y="4988162"/>
            <a:ext cx="257175" cy="202644"/>
          </a:xfrm>
          <a:prstGeom prst="rect">
            <a:avLst/>
          </a:prstGeom>
        </p:spPr>
        <p:txBody>
          <a:bodyPr vert="horz" wrap="square" lIns="0" tIns="14883" rIns="0" bIns="0" rtlCol="0">
            <a:spAutoFit/>
          </a:bodyPr>
          <a:lstStyle/>
          <a:p>
            <a:pPr marL="0" marR="0" lvl="0" indent="0" algn="l" defTabSz="857250" rtl="0" eaLnBrk="1" fontAlgn="auto" latinLnBrk="0" hangingPunct="1">
              <a:lnSpc>
                <a:spcPct val="100000"/>
              </a:lnSpc>
              <a:spcBef>
                <a:spcPts val="117"/>
              </a:spcBef>
              <a:spcAft>
                <a:spcPts val="0"/>
              </a:spcAft>
              <a:buClrTx/>
              <a:buSzTx/>
              <a:buFontTx/>
              <a:buNone/>
              <a:tabLst/>
              <a:defRPr/>
            </a:pPr>
            <a:r>
              <a:rPr kumimoji="0" sz="1219" b="1" i="0" u="none" strike="noStrike" kern="1200" cap="none" spc="127" normalizeH="0" baseline="0" noProof="0" dirty="0">
                <a:ln>
                  <a:noFill/>
                </a:ln>
                <a:solidFill>
                  <a:srgbClr val="FFFFFF"/>
                </a:solidFill>
                <a:effectLst/>
                <a:uLnTx/>
                <a:uFillTx/>
                <a:latin typeface="Arial"/>
                <a:ea typeface="+mn-ea"/>
                <a:cs typeface="Arial"/>
              </a:rPr>
              <a:t>m</a:t>
            </a:r>
            <a:r>
              <a:rPr kumimoji="0" sz="1219" b="1" i="0" u="none" strike="noStrike" kern="1200" cap="none" spc="28" normalizeH="0" baseline="0" noProof="0" dirty="0">
                <a:ln>
                  <a:noFill/>
                </a:ln>
                <a:solidFill>
                  <a:srgbClr val="FFFFFF"/>
                </a:solidFill>
                <a:effectLst/>
                <a:uLnTx/>
                <a:uFillTx/>
                <a:latin typeface="Arial"/>
                <a:ea typeface="+mn-ea"/>
                <a:cs typeface="Arial"/>
              </a:rPr>
              <a:t>6</a:t>
            </a:r>
            <a:endParaRPr kumimoji="0" sz="1219" b="0" i="0" u="none" strike="noStrike" kern="1200" cap="none" spc="0" normalizeH="0" baseline="0" noProof="0" dirty="0">
              <a:ln>
                <a:noFill/>
              </a:ln>
              <a:solidFill>
                <a:prstClr val="black"/>
              </a:solidFill>
              <a:effectLst/>
              <a:uLnTx/>
              <a:uFillTx/>
              <a:latin typeface="Arial"/>
              <a:ea typeface="+mn-ea"/>
              <a:cs typeface="Arial"/>
            </a:endParaRPr>
          </a:p>
        </p:txBody>
      </p:sp>
      <p:sp>
        <p:nvSpPr>
          <p:cNvPr id="39" name="object 39"/>
          <p:cNvSpPr txBox="1"/>
          <p:nvPr/>
        </p:nvSpPr>
        <p:spPr>
          <a:xfrm>
            <a:off x="9625191" y="4977847"/>
            <a:ext cx="347067" cy="202644"/>
          </a:xfrm>
          <a:prstGeom prst="rect">
            <a:avLst/>
          </a:prstGeom>
        </p:spPr>
        <p:txBody>
          <a:bodyPr vert="horz" wrap="square" lIns="0" tIns="14883" rIns="0" bIns="0" rtlCol="0">
            <a:spAutoFit/>
          </a:bodyPr>
          <a:lstStyle/>
          <a:p>
            <a:pPr marL="0" marR="0" lvl="0" indent="0" algn="l" defTabSz="857250" rtl="0" eaLnBrk="1" fontAlgn="auto" latinLnBrk="0" hangingPunct="1">
              <a:lnSpc>
                <a:spcPct val="100000"/>
              </a:lnSpc>
              <a:spcBef>
                <a:spcPts val="117"/>
              </a:spcBef>
              <a:spcAft>
                <a:spcPts val="0"/>
              </a:spcAft>
              <a:buClrTx/>
              <a:buSzTx/>
              <a:buFontTx/>
              <a:buNone/>
              <a:tabLst/>
              <a:defRPr/>
            </a:pPr>
            <a:r>
              <a:rPr kumimoji="0" sz="1219" b="1" i="0" u="none" strike="noStrike" kern="1200" cap="none" spc="127" normalizeH="0" baseline="0" noProof="0" dirty="0">
                <a:ln>
                  <a:noFill/>
                </a:ln>
                <a:solidFill>
                  <a:srgbClr val="FFFFFF"/>
                </a:solidFill>
                <a:effectLst/>
                <a:uLnTx/>
                <a:uFillTx/>
                <a:latin typeface="Arial"/>
                <a:ea typeface="+mn-ea"/>
                <a:cs typeface="Arial"/>
              </a:rPr>
              <a:t>m</a:t>
            </a:r>
            <a:r>
              <a:rPr kumimoji="0" sz="1219" b="1" i="0" u="none" strike="noStrike" kern="1200" cap="none" spc="23" normalizeH="0" baseline="0" noProof="0" dirty="0">
                <a:ln>
                  <a:noFill/>
                </a:ln>
                <a:solidFill>
                  <a:srgbClr val="FFFFFF"/>
                </a:solidFill>
                <a:effectLst/>
                <a:uLnTx/>
                <a:uFillTx/>
                <a:latin typeface="Arial"/>
                <a:ea typeface="+mn-ea"/>
                <a:cs typeface="Arial"/>
              </a:rPr>
              <a:t>1</a:t>
            </a:r>
            <a:r>
              <a:rPr kumimoji="0" sz="1219" b="1" i="0" u="none" strike="noStrike" kern="1200" cap="none" spc="28" normalizeH="0" baseline="0" noProof="0" dirty="0">
                <a:ln>
                  <a:noFill/>
                </a:ln>
                <a:solidFill>
                  <a:srgbClr val="FFFFFF"/>
                </a:solidFill>
                <a:effectLst/>
                <a:uLnTx/>
                <a:uFillTx/>
                <a:latin typeface="Arial"/>
                <a:ea typeface="+mn-ea"/>
                <a:cs typeface="Arial"/>
              </a:rPr>
              <a:t>2</a:t>
            </a:r>
            <a:endParaRPr kumimoji="0" sz="1219" b="0" i="0" u="none" strike="noStrike" kern="1200" cap="none" spc="0" normalizeH="0" baseline="0" noProof="0" dirty="0">
              <a:ln>
                <a:noFill/>
              </a:ln>
              <a:solidFill>
                <a:prstClr val="black"/>
              </a:solidFill>
              <a:effectLst/>
              <a:uLnTx/>
              <a:uFillTx/>
              <a:latin typeface="Arial"/>
              <a:ea typeface="+mn-ea"/>
              <a:cs typeface="Arial"/>
            </a:endParaRPr>
          </a:p>
        </p:txBody>
      </p:sp>
      <p:sp>
        <p:nvSpPr>
          <p:cNvPr id="40" name="object 40"/>
          <p:cNvSpPr txBox="1"/>
          <p:nvPr/>
        </p:nvSpPr>
        <p:spPr>
          <a:xfrm>
            <a:off x="3546404" y="4912729"/>
            <a:ext cx="2222897" cy="216471"/>
          </a:xfrm>
          <a:prstGeom prst="rect">
            <a:avLst/>
          </a:prstGeom>
        </p:spPr>
        <p:txBody>
          <a:bodyPr vert="horz" wrap="square" lIns="0" tIns="14288" rIns="0" bIns="0" rtlCol="0">
            <a:spAutoFit/>
          </a:bodyPr>
          <a:lstStyle/>
          <a:p>
            <a:pPr marL="0" marR="0" lvl="0" indent="0" algn="l" defTabSz="857250" rtl="0" eaLnBrk="1" fontAlgn="auto" latinLnBrk="0" hangingPunct="1">
              <a:lnSpc>
                <a:spcPct val="100000"/>
              </a:lnSpc>
              <a:spcBef>
                <a:spcPts val="113"/>
              </a:spcBef>
              <a:spcAft>
                <a:spcPts val="0"/>
              </a:spcAft>
              <a:buClrTx/>
              <a:buSzTx/>
              <a:buFontTx/>
              <a:buNone/>
              <a:tabLst/>
              <a:defRPr/>
            </a:pPr>
            <a:r>
              <a:rPr kumimoji="0" sz="1313" b="1" i="0" u="none" strike="noStrike" kern="1200" cap="none" spc="42" normalizeH="0" baseline="0" noProof="0" dirty="0">
                <a:ln>
                  <a:noFill/>
                </a:ln>
                <a:solidFill>
                  <a:srgbClr val="A0B4DB"/>
                </a:solidFill>
                <a:effectLst/>
                <a:uLnTx/>
                <a:uFillTx/>
                <a:latin typeface="Arial"/>
                <a:ea typeface="+mn-ea"/>
                <a:cs typeface="Arial"/>
              </a:rPr>
              <a:t>Mindfulness </a:t>
            </a:r>
            <a:r>
              <a:rPr kumimoji="0" sz="1313" b="1" i="0" u="none" strike="noStrike" kern="1200" cap="none" spc="-23" normalizeH="0" baseline="0" noProof="0" dirty="0">
                <a:ln>
                  <a:noFill/>
                </a:ln>
                <a:solidFill>
                  <a:srgbClr val="FFFFFF"/>
                </a:solidFill>
                <a:effectLst/>
                <a:uLnTx/>
                <a:uFillTx/>
                <a:latin typeface="Arial"/>
                <a:ea typeface="+mn-ea"/>
                <a:cs typeface="Arial"/>
              </a:rPr>
              <a:t>vs </a:t>
            </a:r>
            <a:r>
              <a:rPr kumimoji="0" sz="1313" b="1" i="0" u="none" strike="noStrike" kern="1200" cap="none" spc="33" normalizeH="0" baseline="0" noProof="0" dirty="0">
                <a:ln>
                  <a:noFill/>
                </a:ln>
                <a:solidFill>
                  <a:srgbClr val="D9D9D9"/>
                </a:solidFill>
                <a:effectLst/>
                <a:uLnTx/>
                <a:uFillTx/>
                <a:latin typeface="Arial"/>
                <a:ea typeface="+mn-ea"/>
                <a:cs typeface="Arial"/>
              </a:rPr>
              <a:t>Usual</a:t>
            </a:r>
            <a:r>
              <a:rPr kumimoji="0" sz="1313" b="1" i="0" u="none" strike="noStrike" kern="1200" cap="none" spc="-117" normalizeH="0" baseline="0" noProof="0" dirty="0">
                <a:ln>
                  <a:noFill/>
                </a:ln>
                <a:solidFill>
                  <a:srgbClr val="D9D9D9"/>
                </a:solidFill>
                <a:effectLst/>
                <a:uLnTx/>
                <a:uFillTx/>
                <a:latin typeface="Arial"/>
                <a:ea typeface="+mn-ea"/>
                <a:cs typeface="Arial"/>
              </a:rPr>
              <a:t> </a:t>
            </a:r>
            <a:r>
              <a:rPr kumimoji="0" sz="1313" b="1" i="0" u="none" strike="noStrike" kern="1200" cap="none" spc="28" normalizeH="0" baseline="0" noProof="0" dirty="0">
                <a:ln>
                  <a:noFill/>
                </a:ln>
                <a:solidFill>
                  <a:srgbClr val="D9D9D9"/>
                </a:solidFill>
                <a:effectLst/>
                <a:uLnTx/>
                <a:uFillTx/>
                <a:latin typeface="Arial"/>
                <a:ea typeface="+mn-ea"/>
                <a:cs typeface="Arial"/>
              </a:rPr>
              <a:t>Care</a:t>
            </a:r>
            <a:endParaRPr kumimoji="0" sz="1313" b="0" i="0" u="none" strike="noStrike" kern="1200" cap="none" spc="0" normalizeH="0" baseline="0" noProof="0" dirty="0">
              <a:ln>
                <a:noFill/>
              </a:ln>
              <a:solidFill>
                <a:prstClr val="black"/>
              </a:solidFill>
              <a:effectLst/>
              <a:uLnTx/>
              <a:uFillTx/>
              <a:latin typeface="Arial"/>
              <a:ea typeface="+mn-ea"/>
              <a:cs typeface="Arial"/>
            </a:endParaRPr>
          </a:p>
        </p:txBody>
      </p:sp>
      <p:sp>
        <p:nvSpPr>
          <p:cNvPr id="41" name="object 41"/>
          <p:cNvSpPr txBox="1"/>
          <p:nvPr/>
        </p:nvSpPr>
        <p:spPr>
          <a:xfrm>
            <a:off x="3705008" y="5171435"/>
            <a:ext cx="3984545" cy="188753"/>
          </a:xfrm>
          <a:prstGeom prst="rect">
            <a:avLst/>
          </a:prstGeom>
        </p:spPr>
        <p:txBody>
          <a:bodyPr vert="horz" wrap="square" lIns="0" tIns="15478" rIns="0" bIns="0" rtlCol="0">
            <a:spAutoFit/>
          </a:bodyPr>
          <a:lstStyle/>
          <a:p>
            <a:pPr marL="0" marR="0" lvl="0" indent="0" algn="l" defTabSz="857250" rtl="0" eaLnBrk="1" fontAlgn="auto" latinLnBrk="0" hangingPunct="1">
              <a:lnSpc>
                <a:spcPct val="100000"/>
              </a:lnSpc>
              <a:spcBef>
                <a:spcPts val="122"/>
              </a:spcBef>
              <a:spcAft>
                <a:spcPts val="0"/>
              </a:spcAft>
              <a:buClrTx/>
              <a:buSzTx/>
              <a:buFontTx/>
              <a:buNone/>
              <a:tabLst/>
              <a:defRPr/>
            </a:pPr>
            <a:r>
              <a:rPr kumimoji="0" sz="1125" b="1" i="0" u="none" strike="noStrike" kern="1200" cap="none" spc="-5" normalizeH="0" baseline="0" noProof="0" dirty="0">
                <a:ln>
                  <a:noFill/>
                </a:ln>
                <a:solidFill>
                  <a:prstClr val="black"/>
                </a:solidFill>
                <a:effectLst/>
                <a:uLnTx/>
                <a:uFillTx/>
                <a:latin typeface="Arial"/>
                <a:ea typeface="+mn-ea"/>
                <a:cs typeface="Arial"/>
              </a:rPr>
              <a:t>Pain</a:t>
            </a:r>
            <a:r>
              <a:rPr kumimoji="0" sz="1125" b="1" i="0" u="none" strike="noStrike" kern="1200" cap="none" spc="-131" normalizeH="0" baseline="0" noProof="0" dirty="0">
                <a:ln>
                  <a:noFill/>
                </a:ln>
                <a:solidFill>
                  <a:prstClr val="black"/>
                </a:solidFill>
                <a:effectLst/>
                <a:uLnTx/>
                <a:uFillTx/>
                <a:latin typeface="Arial"/>
                <a:ea typeface="+mn-ea"/>
                <a:cs typeface="Arial"/>
              </a:rPr>
              <a:t> </a:t>
            </a:r>
            <a:r>
              <a:rPr kumimoji="0" sz="1125" b="1" i="0" u="none" strike="noStrike" kern="1200" cap="none" spc="5" normalizeH="0" baseline="0" noProof="0" dirty="0">
                <a:ln>
                  <a:noFill/>
                </a:ln>
                <a:solidFill>
                  <a:prstClr val="black"/>
                </a:solidFill>
                <a:effectLst/>
                <a:uLnTx/>
                <a:uFillTx/>
                <a:latin typeface="Arial"/>
                <a:ea typeface="+mn-ea"/>
                <a:cs typeface="Arial"/>
              </a:rPr>
              <a:t>Intensity</a:t>
            </a:r>
            <a:r>
              <a:rPr kumimoji="0" sz="1125" b="1" i="0" u="none" strike="noStrike" kern="1200" cap="none" spc="-127" normalizeH="0" baseline="0" noProof="0" dirty="0">
                <a:ln>
                  <a:noFill/>
                </a:ln>
                <a:solidFill>
                  <a:prstClr val="black"/>
                </a:solidFill>
                <a:effectLst/>
                <a:uLnTx/>
                <a:uFillTx/>
                <a:latin typeface="Arial"/>
                <a:ea typeface="+mn-ea"/>
                <a:cs typeface="Arial"/>
              </a:rPr>
              <a:t> </a:t>
            </a:r>
            <a:r>
              <a:rPr kumimoji="0" sz="1125" b="1" i="0" u="none" strike="noStrike" kern="1200" cap="none" spc="52" normalizeH="0" baseline="0" noProof="0" dirty="0">
                <a:ln>
                  <a:noFill/>
                </a:ln>
                <a:solidFill>
                  <a:prstClr val="black"/>
                </a:solidFill>
                <a:effectLst/>
                <a:uLnTx/>
                <a:uFillTx/>
                <a:latin typeface="Arial"/>
                <a:ea typeface="+mn-ea"/>
                <a:cs typeface="Arial"/>
              </a:rPr>
              <a:t>&amp;</a:t>
            </a:r>
            <a:r>
              <a:rPr kumimoji="0" sz="1125" b="1" i="0" u="none" strike="noStrike" kern="1200" cap="none" spc="-127" normalizeH="0" baseline="0" noProof="0" dirty="0">
                <a:ln>
                  <a:noFill/>
                </a:ln>
                <a:solidFill>
                  <a:prstClr val="black"/>
                </a:solidFill>
                <a:effectLst/>
                <a:uLnTx/>
                <a:uFillTx/>
                <a:latin typeface="Arial"/>
                <a:ea typeface="+mn-ea"/>
                <a:cs typeface="Arial"/>
              </a:rPr>
              <a:t> </a:t>
            </a:r>
            <a:r>
              <a:rPr kumimoji="0" sz="1125" b="1" i="0" u="none" strike="noStrike" kern="1200" cap="none" spc="-5" normalizeH="0" baseline="0" noProof="0" dirty="0">
                <a:ln>
                  <a:noFill/>
                </a:ln>
                <a:solidFill>
                  <a:prstClr val="black"/>
                </a:solidFill>
                <a:effectLst/>
                <a:uLnTx/>
                <a:uFillTx/>
                <a:latin typeface="Arial"/>
                <a:ea typeface="+mn-ea"/>
                <a:cs typeface="Arial"/>
              </a:rPr>
              <a:t>Pain</a:t>
            </a:r>
            <a:r>
              <a:rPr kumimoji="0" sz="1125" b="1" i="0" u="none" strike="noStrike" kern="1200" cap="none" spc="-131" normalizeH="0" baseline="0" noProof="0" dirty="0">
                <a:ln>
                  <a:noFill/>
                </a:ln>
                <a:solidFill>
                  <a:prstClr val="black"/>
                </a:solidFill>
                <a:effectLst/>
                <a:uLnTx/>
                <a:uFillTx/>
                <a:latin typeface="Arial"/>
                <a:ea typeface="+mn-ea"/>
                <a:cs typeface="Arial"/>
              </a:rPr>
              <a:t> </a:t>
            </a:r>
            <a:r>
              <a:rPr kumimoji="0" sz="1125" b="1" i="0" u="none" strike="noStrike" kern="1200" cap="none" spc="9" normalizeH="0" baseline="0" noProof="0" dirty="0">
                <a:ln>
                  <a:noFill/>
                </a:ln>
                <a:solidFill>
                  <a:prstClr val="black"/>
                </a:solidFill>
                <a:effectLst/>
                <a:uLnTx/>
                <a:uFillTx/>
                <a:latin typeface="Arial"/>
                <a:ea typeface="+mn-ea"/>
                <a:cs typeface="Arial"/>
              </a:rPr>
              <a:t>Interference</a:t>
            </a:r>
            <a:r>
              <a:rPr kumimoji="0" lang="en-US" sz="1125" b="1" i="0" u="none" strike="noStrike" kern="1200" cap="none" spc="9" normalizeH="0" baseline="0" noProof="0" dirty="0">
                <a:ln>
                  <a:noFill/>
                </a:ln>
                <a:solidFill>
                  <a:prstClr val="black"/>
                </a:solidFill>
                <a:effectLst/>
                <a:uLnTx/>
                <a:uFillTx/>
                <a:latin typeface="Arial"/>
                <a:ea typeface="+mn-ea"/>
                <a:cs typeface="Arial"/>
              </a:rPr>
              <a:t> (PEG, Primary Outcome)</a:t>
            </a:r>
            <a:endParaRPr kumimoji="0" sz="1125" b="0" i="0" u="none" strike="noStrike" kern="1200" cap="none" spc="0" normalizeH="0" baseline="0" noProof="0" dirty="0">
              <a:ln>
                <a:noFill/>
              </a:ln>
              <a:solidFill>
                <a:prstClr val="black"/>
              </a:solidFill>
              <a:effectLst/>
              <a:uLnTx/>
              <a:uFillTx/>
              <a:latin typeface="Arial"/>
              <a:ea typeface="+mn-ea"/>
              <a:cs typeface="Arial"/>
            </a:endParaRPr>
          </a:p>
        </p:txBody>
      </p:sp>
      <p:sp>
        <p:nvSpPr>
          <p:cNvPr id="45" name="TextBox 44">
            <a:extLst>
              <a:ext uri="{FF2B5EF4-FFF2-40B4-BE49-F238E27FC236}">
                <a16:creationId xmlns:a16="http://schemas.microsoft.com/office/drawing/2014/main" id="{7CDADED6-D68D-A0F2-A6B4-DFFCE334D255}"/>
              </a:ext>
            </a:extLst>
          </p:cNvPr>
          <p:cNvSpPr txBox="1"/>
          <p:nvPr/>
        </p:nvSpPr>
        <p:spPr>
          <a:xfrm>
            <a:off x="329184" y="6303358"/>
            <a:ext cx="1020329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12121"/>
                </a:solidFill>
                <a:effectLst/>
                <a:uLnTx/>
                <a:uFillTx/>
                <a:latin typeface="Source Sans Pro" panose="020B0503030403020204" pitchFamily="34" charset="0"/>
                <a:ea typeface="+mn-ea"/>
                <a:cs typeface="+mn-cs"/>
              </a:rPr>
              <a:t>Greco CM et al. </a:t>
            </a:r>
            <a:r>
              <a:rPr kumimoji="0" lang="en-US" sz="1600" b="0" i="0" u="none" strike="noStrike" kern="1200" cap="none" spc="0" normalizeH="0" baseline="0" noProof="0" dirty="0">
                <a:ln>
                  <a:noFill/>
                </a:ln>
                <a:solidFill>
                  <a:srgbClr val="376FAA"/>
                </a:solidFill>
                <a:effectLst/>
                <a:uLnTx/>
                <a:uFillTx/>
                <a:latin typeface="Source Sans Pro" panose="020B0503030403020204" pitchFamily="34" charset="0"/>
                <a:ea typeface="+mn-ea"/>
                <a:cs typeface="+mn-cs"/>
                <a:hlinkClick r:id="rId10"/>
              </a:rPr>
              <a:t>The design and methods of the OPTIMUM study: A multisite pragmatic randomized clinical trial of a telehealth group mindfulness program for persons with chronic low back pain. </a:t>
            </a:r>
            <a:r>
              <a:rPr kumimoji="0" lang="en-US" sz="1600" b="0" i="0" u="none" strike="noStrike" kern="1200" cap="none" spc="0" normalizeH="0" baseline="0" noProof="0" dirty="0">
                <a:ln>
                  <a:noFill/>
                </a:ln>
                <a:solidFill>
                  <a:srgbClr val="212121"/>
                </a:solidFill>
                <a:effectLst/>
                <a:uLnTx/>
                <a:uFillTx/>
                <a:latin typeface="Source Sans Pro" panose="020B0503030403020204" pitchFamily="34" charset="0"/>
                <a:ea typeface="+mn-ea"/>
                <a:cs typeface="+mn-cs"/>
              </a:rPr>
              <a:t>Contemp Clin Trials. 2021</a:t>
            </a: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FBAF1-59AF-F3C3-0426-C2A7CD88423F}"/>
            </a:ext>
          </a:extLst>
        </p:cNvPr>
        <p:cNvGrpSpPr/>
        <p:nvPr/>
      </p:nvGrpSpPr>
      <p:grpSpPr>
        <a:xfrm>
          <a:off x="0" y="0"/>
          <a:ext cx="0" cy="0"/>
          <a:chOff x="0" y="0"/>
          <a:chExt cx="0" cy="0"/>
        </a:xfrm>
      </p:grpSpPr>
      <p:pic>
        <p:nvPicPr>
          <p:cNvPr id="2050" name="Picture 2" descr="Diagram&#10;&#10;Description automatically generated">
            <a:extLst>
              <a:ext uri="{FF2B5EF4-FFF2-40B4-BE49-F238E27FC236}">
                <a16:creationId xmlns:a16="http://schemas.microsoft.com/office/drawing/2014/main" id="{E88B794D-F1FF-61E7-C62D-64B6DF582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90512"/>
            <a:ext cx="4677509" cy="6276975"/>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3">
            <a:extLst>
              <a:ext uri="{FF2B5EF4-FFF2-40B4-BE49-F238E27FC236}">
                <a16:creationId xmlns:a16="http://schemas.microsoft.com/office/drawing/2014/main" id="{5A22A4E3-4A2A-D1FE-715D-A6DBEB0100C2}"/>
              </a:ext>
            </a:extLst>
          </p:cNvPr>
          <p:cNvSpPr txBox="1">
            <a:spLocks noGrp="1"/>
          </p:cNvSpPr>
          <p:nvPr>
            <p:ph type="title"/>
          </p:nvPr>
        </p:nvSpPr>
        <p:spPr>
          <a:xfrm>
            <a:off x="7209690" y="609600"/>
            <a:ext cx="4571999" cy="1303482"/>
          </a:xfrm>
          <a:prstGeom prst="rect">
            <a:avLst/>
          </a:prstGeom>
        </p:spPr>
        <p:txBody>
          <a:bodyPr vert="horz" wrap="square" lIns="0" tIns="10716" rIns="0" bIns="0" rtlCol="0">
            <a:spAutoFit/>
          </a:bodyPr>
          <a:lstStyle/>
          <a:p>
            <a:pPr marR="4763">
              <a:lnSpc>
                <a:spcPct val="100000"/>
              </a:lnSpc>
              <a:spcBef>
                <a:spcPts val="0"/>
              </a:spcBef>
            </a:pPr>
            <a:r>
              <a:rPr lang="en-US" sz="2800" b="1" i="0" dirty="0">
                <a:solidFill>
                  <a:srgbClr val="1B1B1B"/>
                </a:solidFill>
                <a:effectLst/>
              </a:rPr>
              <a:t>Optimizing Pain Treatment In Medical Settings Using Mindfulness (OPTIMUM)</a:t>
            </a:r>
            <a:endParaRPr sz="2800" b="1" spc="-244" dirty="0"/>
          </a:p>
        </p:txBody>
      </p:sp>
    </p:spTree>
    <p:extLst>
      <p:ext uri="{BB962C8B-B14F-4D97-AF65-F5344CB8AC3E}">
        <p14:creationId xmlns:p14="http://schemas.microsoft.com/office/powerpoint/2010/main" val="465165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6075C-4B80-A8C2-BBD4-C6AE4679449C}"/>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3E5D6E2-414C-A147-9392-5263EBC2E457}"/>
              </a:ext>
            </a:extLst>
          </p:cNvPr>
          <p:cNvGraphicFramePr>
            <a:graphicFrameLocks noGrp="1"/>
          </p:cNvGraphicFramePr>
          <p:nvPr/>
        </p:nvGraphicFramePr>
        <p:xfrm>
          <a:off x="990600" y="1960364"/>
          <a:ext cx="9678194" cy="340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A picture containing text, electronics, computer&#10;&#10;Description automatically generated">
            <a:extLst>
              <a:ext uri="{FF2B5EF4-FFF2-40B4-BE49-F238E27FC236}">
                <a16:creationId xmlns:a16="http://schemas.microsoft.com/office/drawing/2014/main" id="{3ED720DD-D432-7832-8CA1-86C8C246456A}"/>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4572000" y="4276129"/>
            <a:ext cx="3300809" cy="2175669"/>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3">
            <a:extLst>
              <a:ext uri="{FF2B5EF4-FFF2-40B4-BE49-F238E27FC236}">
                <a16:creationId xmlns:a16="http://schemas.microsoft.com/office/drawing/2014/main" id="{971303FC-BE51-47F4-7396-2836D06BE944}"/>
              </a:ext>
            </a:extLst>
          </p:cNvPr>
          <p:cNvSpPr txBox="1">
            <a:spLocks noGrp="1"/>
          </p:cNvSpPr>
          <p:nvPr>
            <p:ph type="title"/>
          </p:nvPr>
        </p:nvSpPr>
        <p:spPr>
          <a:xfrm>
            <a:off x="583604" y="294202"/>
            <a:ext cx="11277599" cy="995706"/>
          </a:xfrm>
          <a:prstGeom prst="rect">
            <a:avLst/>
          </a:prstGeom>
        </p:spPr>
        <p:txBody>
          <a:bodyPr vert="horz" wrap="square" lIns="0" tIns="10716" rIns="0" bIns="0" rtlCol="0">
            <a:spAutoFit/>
          </a:bodyPr>
          <a:lstStyle/>
          <a:p>
            <a:pPr marR="4763">
              <a:lnSpc>
                <a:spcPct val="100000"/>
              </a:lnSpc>
              <a:spcBef>
                <a:spcPts val="0"/>
              </a:spcBef>
            </a:pPr>
            <a:r>
              <a:rPr lang="en-US" sz="3200" b="1" i="0" dirty="0">
                <a:solidFill>
                  <a:srgbClr val="1B1B1B"/>
                </a:solidFill>
                <a:effectLst/>
              </a:rPr>
              <a:t>Optimizing Pain Treatment In Medical Settings Using Mindfulness (OPTIMUM)</a:t>
            </a:r>
            <a:endParaRPr sz="3200" b="1" spc="-244" dirty="0"/>
          </a:p>
        </p:txBody>
      </p:sp>
    </p:spTree>
    <p:extLst>
      <p:ext uri="{BB962C8B-B14F-4D97-AF65-F5344CB8AC3E}">
        <p14:creationId xmlns:p14="http://schemas.microsoft.com/office/powerpoint/2010/main" val="324780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0E3B-E6EE-72A6-A195-6B7A733ADB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4C7BE-2333-DC9D-7D4C-E975BAD3C631}"/>
              </a:ext>
            </a:extLst>
          </p:cNvPr>
          <p:cNvSpPr>
            <a:spLocks noGrp="1"/>
          </p:cNvSpPr>
          <p:nvPr>
            <p:ph type="title"/>
          </p:nvPr>
        </p:nvSpPr>
        <p:spPr>
          <a:xfrm>
            <a:off x="1371599" y="294538"/>
            <a:ext cx="9895951" cy="1033669"/>
          </a:xfrm>
        </p:spPr>
        <p:txBody>
          <a:bodyPr>
            <a:noAutofit/>
          </a:bodyPr>
          <a:lstStyle/>
          <a:p>
            <a:pPr algn="ctr"/>
            <a:r>
              <a:rPr lang="en-US" sz="4000" b="1" dirty="0">
                <a:solidFill>
                  <a:schemeClr val="bg1"/>
                </a:solidFill>
              </a:rPr>
              <a:t>Question Topic:</a:t>
            </a:r>
            <a:br>
              <a:rPr lang="en-US" sz="4000" b="1" dirty="0">
                <a:solidFill>
                  <a:schemeClr val="bg1"/>
                </a:solidFill>
              </a:rPr>
            </a:br>
            <a:r>
              <a:rPr lang="en-US" sz="4000" b="1" dirty="0">
                <a:solidFill>
                  <a:schemeClr val="bg1"/>
                </a:solidFill>
              </a:rPr>
              <a:t>Recruitment and Intervention Delivery</a:t>
            </a:r>
          </a:p>
        </p:txBody>
      </p:sp>
      <p:sp>
        <p:nvSpPr>
          <p:cNvPr id="3" name="Content Placeholder 2">
            <a:extLst>
              <a:ext uri="{FF2B5EF4-FFF2-40B4-BE49-F238E27FC236}">
                <a16:creationId xmlns:a16="http://schemas.microsoft.com/office/drawing/2014/main" id="{FD16548A-C6C5-C8FC-03FD-D1884B16213A}"/>
              </a:ext>
            </a:extLst>
          </p:cNvPr>
          <p:cNvSpPr>
            <a:spLocks noGrp="1"/>
          </p:cNvSpPr>
          <p:nvPr>
            <p:ph idx="1"/>
          </p:nvPr>
        </p:nvSpPr>
        <p:spPr>
          <a:xfrm>
            <a:off x="685800" y="1981200"/>
            <a:ext cx="10820400" cy="5115662"/>
          </a:xfrm>
        </p:spPr>
        <p:txBody>
          <a:bodyPr anchor="ctr">
            <a:normAutofit lnSpcReduction="10000"/>
          </a:bodyPr>
          <a:lstStyle/>
          <a:p>
            <a:pPr marL="514350" indent="-514350" algn="ctr">
              <a:buAutoNum type="arabicPeriod"/>
            </a:pPr>
            <a:endParaRPr lang="en-US" sz="2400" b="1" dirty="0">
              <a:solidFill>
                <a:schemeClr val="bg1"/>
              </a:solidFill>
              <a:effectLst/>
              <a:latin typeface="+mn-lt"/>
              <a:ea typeface="Aptos" panose="020B0004020202020204" pitchFamily="34" charset="0"/>
            </a:endParaRPr>
          </a:p>
          <a:p>
            <a:pPr marL="514350" indent="-514350" algn="ctr">
              <a:buAutoNum type="arabicPeriod"/>
            </a:pPr>
            <a:r>
              <a:rPr lang="en-US" sz="2400" b="1" dirty="0">
                <a:solidFill>
                  <a:schemeClr val="bg1"/>
                </a:solidFill>
                <a:effectLst/>
                <a:latin typeface="+mn-lt"/>
                <a:ea typeface="Aptos" panose="020B0004020202020204" pitchFamily="34" charset="0"/>
              </a:rPr>
              <a:t>What do you need to consider when coordinating recruitment and intervention delivery across sites?</a:t>
            </a:r>
          </a:p>
          <a:p>
            <a:pPr marL="514350" indent="-514350" algn="ctr">
              <a:buAutoNum type="arabicPeriod"/>
            </a:pPr>
            <a:endParaRPr lang="en-US" sz="2400" b="1" dirty="0">
              <a:solidFill>
                <a:schemeClr val="bg1"/>
              </a:solidFill>
              <a:effectLst/>
              <a:latin typeface="+mn-lt"/>
              <a:ea typeface="Aptos" panose="020B0004020202020204" pitchFamily="34" charset="0"/>
            </a:endParaRPr>
          </a:p>
          <a:p>
            <a:pPr marL="514350" indent="-514350" algn="ctr">
              <a:buFont typeface="Arial" panose="020B0604020202020204" pitchFamily="34" charset="0"/>
              <a:buAutoNum type="arabicPeriod"/>
            </a:pPr>
            <a:r>
              <a:rPr lang="en-US" sz="2400" b="1" dirty="0">
                <a:solidFill>
                  <a:schemeClr val="bg1"/>
                </a:solidFill>
                <a:effectLst/>
                <a:latin typeface="+mn-lt"/>
                <a:ea typeface="Aptos" panose="020B0004020202020204" pitchFamily="34" charset="0"/>
              </a:rPr>
              <a:t> Are there benefits to mixing participants from various sites into one intervention group vs. having site-specific groups?</a:t>
            </a:r>
          </a:p>
          <a:p>
            <a:pPr marL="514350" indent="-514350" algn="ctr">
              <a:buFont typeface="Arial" panose="020B0604020202020204" pitchFamily="34" charset="0"/>
              <a:buAutoNum type="arabicPeriod"/>
            </a:pPr>
            <a:endParaRPr lang="en-US" sz="2400" b="1" dirty="0">
              <a:solidFill>
                <a:schemeClr val="bg1"/>
              </a:solidFill>
              <a:effectLst/>
              <a:latin typeface="+mn-lt"/>
              <a:ea typeface="Aptos" panose="020B0004020202020204" pitchFamily="34" charset="0"/>
            </a:endParaRPr>
          </a:p>
          <a:p>
            <a:pPr marL="514350" indent="-514350" algn="ctr">
              <a:buFont typeface="Arial" panose="020B0604020202020204" pitchFamily="34" charset="0"/>
              <a:buAutoNum type="arabicPeriod"/>
            </a:pPr>
            <a:r>
              <a:rPr lang="en-US" sz="2400" b="1" dirty="0">
                <a:solidFill>
                  <a:schemeClr val="bg1"/>
                </a:solidFill>
                <a:effectLst/>
                <a:latin typeface="+mn-lt"/>
                <a:ea typeface="Aptos" panose="020B0004020202020204" pitchFamily="34" charset="0"/>
              </a:rPr>
              <a:t>How do you manage scheduling group intervention visits when participants and intervention facilitators may have differing schedules and availability?</a:t>
            </a:r>
          </a:p>
          <a:p>
            <a:pPr marL="514350" indent="-514350" algn="ctr">
              <a:buFont typeface="Arial" panose="020B0604020202020204" pitchFamily="34" charset="0"/>
              <a:buAutoNum type="arabicPeriod"/>
            </a:pPr>
            <a:endParaRPr lang="en-US" sz="2400" b="1" dirty="0">
              <a:solidFill>
                <a:schemeClr val="bg1"/>
              </a:solidFill>
              <a:effectLst/>
              <a:latin typeface="+mn-lt"/>
              <a:ea typeface="Aptos" panose="020B0004020202020204" pitchFamily="34" charset="0"/>
            </a:endParaRPr>
          </a:p>
          <a:p>
            <a:pPr marL="514350" indent="-514350" algn="ctr">
              <a:buFont typeface="Arial" panose="020B0604020202020204" pitchFamily="34" charset="0"/>
              <a:buAutoNum type="arabicPeriod"/>
            </a:pPr>
            <a:r>
              <a:rPr lang="en-US" sz="2400" b="1" dirty="0">
                <a:solidFill>
                  <a:schemeClr val="bg1"/>
                </a:solidFill>
                <a:effectLst/>
                <a:latin typeface="+mn-lt"/>
                <a:ea typeface="Aptos" panose="020B0004020202020204" pitchFamily="34" charset="0"/>
                <a:cs typeface="Times New Roman" panose="02020603050405020304" pitchFamily="18" charset="0"/>
              </a:rPr>
              <a:t>How do you coordinate intervention delivery across sites in different time zones? </a:t>
            </a:r>
            <a:r>
              <a:rPr lang="en-US" sz="2400" b="1" dirty="0">
                <a:solidFill>
                  <a:schemeClr val="bg1"/>
                </a:solidFill>
                <a:effectLst/>
                <a:latin typeface="+mn-lt"/>
                <a:ea typeface="Aptos" panose="020B0004020202020204" pitchFamily="34" charset="0"/>
              </a:rPr>
              <a:t> </a:t>
            </a:r>
            <a:endParaRPr lang="en-US" sz="2400" b="1" dirty="0">
              <a:solidFill>
                <a:schemeClr val="bg1"/>
              </a:solidFill>
              <a:latin typeface="+mn-lt"/>
            </a:endParaRPr>
          </a:p>
          <a:p>
            <a:pPr marL="514350" indent="-514350" algn="ctr">
              <a:buFont typeface="Arial" panose="020B0604020202020204" pitchFamily="34" charset="0"/>
              <a:buAutoNum type="arabicPeriod"/>
            </a:pPr>
            <a:endParaRPr lang="en-US" sz="3200" b="1" dirty="0">
              <a:solidFill>
                <a:schemeClr val="bg1"/>
              </a:solidFill>
            </a:endParaRPr>
          </a:p>
          <a:p>
            <a:pPr marL="514350" indent="-514350" algn="ctr">
              <a:buAutoNum type="arabicPeriod"/>
            </a:pPr>
            <a:endParaRPr lang="en-US" sz="3200" b="1" dirty="0">
              <a:solidFill>
                <a:schemeClr val="bg1"/>
              </a:solidFill>
            </a:endParaRPr>
          </a:p>
        </p:txBody>
      </p:sp>
    </p:spTree>
    <p:extLst>
      <p:ext uri="{BB962C8B-B14F-4D97-AF65-F5344CB8AC3E}">
        <p14:creationId xmlns:p14="http://schemas.microsoft.com/office/powerpoint/2010/main" val="86444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C639-2637-FEDC-BA07-C2EFD5787AA2}"/>
              </a:ext>
            </a:extLst>
          </p:cNvPr>
          <p:cNvSpPr>
            <a:spLocks noGrp="1"/>
          </p:cNvSpPr>
          <p:nvPr>
            <p:ph type="title"/>
          </p:nvPr>
        </p:nvSpPr>
        <p:spPr>
          <a:xfrm>
            <a:off x="1371599" y="294538"/>
            <a:ext cx="9895951" cy="1033669"/>
          </a:xfrm>
        </p:spPr>
        <p:txBody>
          <a:bodyPr>
            <a:noAutofit/>
          </a:bodyPr>
          <a:lstStyle/>
          <a:p>
            <a:pPr algn="ctr"/>
            <a:r>
              <a:rPr lang="en-US" sz="4000" b="1" dirty="0">
                <a:solidFill>
                  <a:schemeClr val="bg1"/>
                </a:solidFill>
              </a:rPr>
              <a:t>Question Topic: </a:t>
            </a:r>
            <a:br>
              <a:rPr lang="en-US" sz="4000" b="1" dirty="0">
                <a:solidFill>
                  <a:schemeClr val="bg1"/>
                </a:solidFill>
              </a:rPr>
            </a:br>
            <a:r>
              <a:rPr lang="en-US" sz="4000" b="1" dirty="0">
                <a:solidFill>
                  <a:schemeClr val="bg1"/>
                </a:solidFill>
              </a:rPr>
              <a:t>Site Coordination/Management</a:t>
            </a:r>
          </a:p>
        </p:txBody>
      </p:sp>
      <p:sp>
        <p:nvSpPr>
          <p:cNvPr id="3" name="Content Placeholder 2">
            <a:extLst>
              <a:ext uri="{FF2B5EF4-FFF2-40B4-BE49-F238E27FC236}">
                <a16:creationId xmlns:a16="http://schemas.microsoft.com/office/drawing/2014/main" id="{189420D5-5C3D-916F-B710-91F4448145CC}"/>
              </a:ext>
            </a:extLst>
          </p:cNvPr>
          <p:cNvSpPr>
            <a:spLocks noGrp="1"/>
          </p:cNvSpPr>
          <p:nvPr>
            <p:ph idx="1"/>
          </p:nvPr>
        </p:nvSpPr>
        <p:spPr>
          <a:xfrm>
            <a:off x="1371599" y="2286000"/>
            <a:ext cx="9724031" cy="1962955"/>
          </a:xfrm>
        </p:spPr>
        <p:txBody>
          <a:bodyPr anchor="ctr">
            <a:normAutofit/>
          </a:bodyPr>
          <a:lstStyle/>
          <a:p>
            <a:pPr marL="0" indent="0" algn="ctr">
              <a:buNone/>
            </a:pPr>
            <a:r>
              <a:rPr lang="en-US" sz="3200" b="1" dirty="0">
                <a:solidFill>
                  <a:schemeClr val="bg1"/>
                </a:solidFill>
                <a:effectLst/>
                <a:ea typeface="Aptos" panose="020B0004020202020204" pitchFamily="34" charset="0"/>
              </a:rPr>
              <a:t>5. What are helpful approaches to working with underperforming sites?</a:t>
            </a:r>
            <a:endParaRPr lang="en-US" sz="3200" b="1" dirty="0">
              <a:solidFill>
                <a:schemeClr val="bg1"/>
              </a:solidFill>
            </a:endParaRPr>
          </a:p>
        </p:txBody>
      </p:sp>
    </p:spTree>
    <p:extLst>
      <p:ext uri="{BB962C8B-B14F-4D97-AF65-F5344CB8AC3E}">
        <p14:creationId xmlns:p14="http://schemas.microsoft.com/office/powerpoint/2010/main" val="3535611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414F-9E4E-1B6F-5897-1441CD5474D3}"/>
              </a:ext>
            </a:extLst>
          </p:cNvPr>
          <p:cNvSpPr>
            <a:spLocks noGrp="1"/>
          </p:cNvSpPr>
          <p:nvPr>
            <p:ph type="title"/>
          </p:nvPr>
        </p:nvSpPr>
        <p:spPr>
          <a:xfrm>
            <a:off x="1371599" y="294538"/>
            <a:ext cx="9895951" cy="1033669"/>
          </a:xfrm>
        </p:spPr>
        <p:txBody>
          <a:bodyPr>
            <a:noAutofit/>
          </a:bodyPr>
          <a:lstStyle/>
          <a:p>
            <a:pPr algn="ctr"/>
            <a:r>
              <a:rPr lang="en-US" sz="4000" b="1" dirty="0">
                <a:solidFill>
                  <a:schemeClr val="bg1"/>
                </a:solidFill>
              </a:rPr>
              <a:t>Question Topic: </a:t>
            </a:r>
            <a:br>
              <a:rPr lang="en-US" sz="4000" b="1" dirty="0">
                <a:solidFill>
                  <a:schemeClr val="bg1"/>
                </a:solidFill>
              </a:rPr>
            </a:br>
            <a:r>
              <a:rPr lang="en-US" sz="4000" b="1" dirty="0">
                <a:solidFill>
                  <a:schemeClr val="bg1"/>
                </a:solidFill>
              </a:rPr>
              <a:t>Data Management</a:t>
            </a:r>
          </a:p>
        </p:txBody>
      </p:sp>
      <p:sp>
        <p:nvSpPr>
          <p:cNvPr id="3" name="Content Placeholder 2">
            <a:extLst>
              <a:ext uri="{FF2B5EF4-FFF2-40B4-BE49-F238E27FC236}">
                <a16:creationId xmlns:a16="http://schemas.microsoft.com/office/drawing/2014/main" id="{1FD0D890-EEA3-3B39-D572-E19A5F1BA756}"/>
              </a:ext>
            </a:extLst>
          </p:cNvPr>
          <p:cNvSpPr>
            <a:spLocks noGrp="1"/>
          </p:cNvSpPr>
          <p:nvPr>
            <p:ph idx="1"/>
          </p:nvPr>
        </p:nvSpPr>
        <p:spPr>
          <a:xfrm>
            <a:off x="1233984" y="2057400"/>
            <a:ext cx="9724031" cy="2743200"/>
          </a:xfrm>
        </p:spPr>
        <p:txBody>
          <a:bodyPr anchor="ctr">
            <a:normAutofit fontScale="25000" lnSpcReduction="20000"/>
          </a:bodyPr>
          <a:lstStyle/>
          <a:p>
            <a:pPr marL="0" indent="0" algn="ctr">
              <a:lnSpc>
                <a:spcPct val="120000"/>
              </a:lnSpc>
              <a:spcBef>
                <a:spcPts val="0"/>
              </a:spcBef>
              <a:buNone/>
            </a:pPr>
            <a:r>
              <a:rPr lang="en-US" sz="11200" b="1" dirty="0">
                <a:solidFill>
                  <a:schemeClr val="bg1"/>
                </a:solidFill>
                <a:effectLst/>
                <a:ea typeface="Aptos" panose="020B0004020202020204" pitchFamily="34" charset="0"/>
              </a:rPr>
              <a:t>6. What are best practices for managing data collection and staffing across sites?</a:t>
            </a:r>
          </a:p>
          <a:p>
            <a:pPr marL="0" indent="0" algn="ctr">
              <a:lnSpc>
                <a:spcPct val="120000"/>
              </a:lnSpc>
              <a:spcBef>
                <a:spcPts val="0"/>
              </a:spcBef>
              <a:buNone/>
            </a:pPr>
            <a:endParaRPr lang="en-US" sz="11200" b="1" dirty="0">
              <a:solidFill>
                <a:schemeClr val="bg1"/>
              </a:solidFill>
              <a:ea typeface="Aptos" panose="020B0004020202020204" pitchFamily="34" charset="0"/>
            </a:endParaRPr>
          </a:p>
          <a:p>
            <a:pPr marL="0" indent="0" algn="ctr">
              <a:lnSpc>
                <a:spcPct val="120000"/>
              </a:lnSpc>
              <a:spcBef>
                <a:spcPts val="0"/>
              </a:spcBef>
              <a:buNone/>
            </a:pPr>
            <a:r>
              <a:rPr lang="en-US" sz="11200" b="1" dirty="0">
                <a:solidFill>
                  <a:schemeClr val="bg1"/>
                </a:solidFill>
                <a:effectLst/>
                <a:ea typeface="Aptos" panose="020B0004020202020204" pitchFamily="34" charset="0"/>
              </a:rPr>
              <a:t>7. Is it best to use a single data management project (e.g., REDCap) for all sites, or have individual data collection projects at each site?</a:t>
            </a:r>
            <a:endParaRPr lang="en-US" sz="11200" b="1" dirty="0">
              <a:solidFill>
                <a:schemeClr val="bg1"/>
              </a:solidFill>
            </a:endParaRPr>
          </a:p>
          <a:p>
            <a:pPr marL="0" indent="0" algn="ctr">
              <a:buNone/>
            </a:pPr>
            <a:r>
              <a:rPr lang="en-US" sz="3200" b="1" dirty="0">
                <a:solidFill>
                  <a:schemeClr val="bg1"/>
                </a:solidFill>
                <a:effectLst/>
                <a:ea typeface="Aptos" panose="020B0004020202020204" pitchFamily="34" charset="0"/>
              </a:rPr>
              <a:t> </a:t>
            </a:r>
            <a:endParaRPr lang="en-US" sz="3200" b="1" dirty="0">
              <a:solidFill>
                <a:schemeClr val="bg1"/>
              </a:solidFill>
            </a:endParaRPr>
          </a:p>
        </p:txBody>
      </p:sp>
    </p:spTree>
    <p:extLst>
      <p:ext uri="{BB962C8B-B14F-4D97-AF65-F5344CB8AC3E}">
        <p14:creationId xmlns:p14="http://schemas.microsoft.com/office/powerpoint/2010/main" val="301095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D8C7-D683-004D-010D-2282AF7F61EE}"/>
              </a:ext>
            </a:extLst>
          </p:cNvPr>
          <p:cNvSpPr>
            <a:spLocks noGrp="1"/>
          </p:cNvSpPr>
          <p:nvPr>
            <p:ph type="title"/>
          </p:nvPr>
        </p:nvSpPr>
        <p:spPr>
          <a:xfrm>
            <a:off x="1371599" y="294538"/>
            <a:ext cx="9895951" cy="1033669"/>
          </a:xfrm>
        </p:spPr>
        <p:txBody>
          <a:bodyPr>
            <a:noAutofit/>
          </a:bodyPr>
          <a:lstStyle/>
          <a:p>
            <a:pPr algn="ctr"/>
            <a:r>
              <a:rPr lang="en-US" sz="4000" b="1" dirty="0">
                <a:solidFill>
                  <a:schemeClr val="bg1"/>
                </a:solidFill>
              </a:rPr>
              <a:t>Question Topic: </a:t>
            </a:r>
            <a:br>
              <a:rPr lang="en-US" sz="4000" b="1" dirty="0">
                <a:solidFill>
                  <a:schemeClr val="bg1"/>
                </a:solidFill>
              </a:rPr>
            </a:br>
            <a:r>
              <a:rPr lang="en-US" sz="4000" b="1" dirty="0">
                <a:solidFill>
                  <a:schemeClr val="bg1"/>
                </a:solidFill>
              </a:rPr>
              <a:t>Regulatory/IRB</a:t>
            </a:r>
          </a:p>
        </p:txBody>
      </p:sp>
      <p:sp>
        <p:nvSpPr>
          <p:cNvPr id="3" name="Content Placeholder 2">
            <a:extLst>
              <a:ext uri="{FF2B5EF4-FFF2-40B4-BE49-F238E27FC236}">
                <a16:creationId xmlns:a16="http://schemas.microsoft.com/office/drawing/2014/main" id="{8DE1694F-C4AE-EF12-7D11-3A4FE63E8425}"/>
              </a:ext>
            </a:extLst>
          </p:cNvPr>
          <p:cNvSpPr>
            <a:spLocks noGrp="1"/>
          </p:cNvSpPr>
          <p:nvPr>
            <p:ph idx="1"/>
          </p:nvPr>
        </p:nvSpPr>
        <p:spPr>
          <a:xfrm>
            <a:off x="1543519" y="2057400"/>
            <a:ext cx="9724031" cy="3182155"/>
          </a:xfrm>
        </p:spPr>
        <p:txBody>
          <a:bodyPr anchor="ctr">
            <a:normAutofit/>
          </a:bodyPr>
          <a:lstStyle/>
          <a:p>
            <a:pPr marL="0" indent="0" algn="ctr">
              <a:buNone/>
            </a:pPr>
            <a:r>
              <a:rPr lang="en-US" sz="3200" b="1" dirty="0">
                <a:solidFill>
                  <a:schemeClr val="bg1"/>
                </a:solidFill>
                <a:effectLst/>
                <a:ea typeface="Aptos" panose="020B0004020202020204" pitchFamily="34" charset="0"/>
              </a:rPr>
              <a:t>8. What are the challenges with establishing the institutional review board (IRB) for multi-site group-based intervention studies? For example, should study teams submit their proposal to a third-party sIRB vs an sIRB at an academic institution?</a:t>
            </a:r>
            <a:endParaRPr lang="en-US" sz="3200" b="1" dirty="0">
              <a:solidFill>
                <a:schemeClr val="bg1"/>
              </a:solidFill>
            </a:endParaRPr>
          </a:p>
        </p:txBody>
      </p:sp>
    </p:spTree>
    <p:extLst>
      <p:ext uri="{BB962C8B-B14F-4D97-AF65-F5344CB8AC3E}">
        <p14:creationId xmlns:p14="http://schemas.microsoft.com/office/powerpoint/2010/main" val="3298704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DF67-F9F7-C953-A302-25F5DC61F70E}"/>
              </a:ext>
            </a:extLst>
          </p:cNvPr>
          <p:cNvSpPr>
            <a:spLocks noGrp="1"/>
          </p:cNvSpPr>
          <p:nvPr>
            <p:ph type="title"/>
          </p:nvPr>
        </p:nvSpPr>
        <p:spPr>
          <a:xfrm>
            <a:off x="1371599" y="294538"/>
            <a:ext cx="9895951" cy="1033669"/>
          </a:xfrm>
        </p:spPr>
        <p:txBody>
          <a:bodyPr>
            <a:noAutofit/>
          </a:bodyPr>
          <a:lstStyle/>
          <a:p>
            <a:pPr algn="ctr"/>
            <a:r>
              <a:rPr lang="en-US" sz="4000" b="1" dirty="0">
                <a:solidFill>
                  <a:schemeClr val="bg1"/>
                </a:solidFill>
              </a:rPr>
              <a:t>Question Topic: </a:t>
            </a:r>
            <a:br>
              <a:rPr lang="en-US" sz="4000" b="1" dirty="0">
                <a:solidFill>
                  <a:schemeClr val="bg1"/>
                </a:solidFill>
              </a:rPr>
            </a:br>
            <a:r>
              <a:rPr lang="en-US" sz="4000" b="1" dirty="0">
                <a:solidFill>
                  <a:schemeClr val="bg1"/>
                </a:solidFill>
              </a:rPr>
              <a:t>Regulatory/IRB</a:t>
            </a:r>
          </a:p>
        </p:txBody>
      </p:sp>
      <p:sp>
        <p:nvSpPr>
          <p:cNvPr id="3" name="Content Placeholder 2">
            <a:extLst>
              <a:ext uri="{FF2B5EF4-FFF2-40B4-BE49-F238E27FC236}">
                <a16:creationId xmlns:a16="http://schemas.microsoft.com/office/drawing/2014/main" id="{1E82F9D1-B4F8-214A-2718-191060262527}"/>
              </a:ext>
            </a:extLst>
          </p:cNvPr>
          <p:cNvSpPr>
            <a:spLocks noGrp="1"/>
          </p:cNvSpPr>
          <p:nvPr>
            <p:ph idx="1"/>
          </p:nvPr>
        </p:nvSpPr>
        <p:spPr>
          <a:xfrm>
            <a:off x="1233984" y="2133600"/>
            <a:ext cx="9724031" cy="2039155"/>
          </a:xfrm>
        </p:spPr>
        <p:txBody>
          <a:bodyPr anchor="ctr">
            <a:normAutofit/>
          </a:bodyPr>
          <a:lstStyle/>
          <a:p>
            <a:pPr marL="0" indent="0" algn="ctr">
              <a:buNone/>
            </a:pPr>
            <a:r>
              <a:rPr lang="en-US" sz="3200" b="1" dirty="0">
                <a:solidFill>
                  <a:schemeClr val="bg1"/>
                </a:solidFill>
                <a:effectLst/>
                <a:ea typeface="Aptos" panose="020B0004020202020204" pitchFamily="34" charset="0"/>
              </a:rPr>
              <a:t>9. Do all sites need to have IRB approval if they have limited involvement and may not be conducting “research activities”?</a:t>
            </a:r>
            <a:endParaRPr lang="en-US" sz="3200" b="1" dirty="0">
              <a:solidFill>
                <a:schemeClr val="bg1"/>
              </a:solidFill>
            </a:endParaRPr>
          </a:p>
        </p:txBody>
      </p:sp>
    </p:spTree>
    <p:extLst>
      <p:ext uri="{BB962C8B-B14F-4D97-AF65-F5344CB8AC3E}">
        <p14:creationId xmlns:p14="http://schemas.microsoft.com/office/powerpoint/2010/main" val="23643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DB682-ACF8-BBB1-7022-D9D0C321342C}"/>
              </a:ext>
            </a:extLst>
          </p:cNvPr>
          <p:cNvSpPr>
            <a:spLocks noGrp="1"/>
          </p:cNvSpPr>
          <p:nvPr>
            <p:ph type="title"/>
          </p:nvPr>
        </p:nvSpPr>
        <p:spPr>
          <a:xfrm>
            <a:off x="1371599" y="152400"/>
            <a:ext cx="9895951" cy="1033669"/>
          </a:xfrm>
        </p:spPr>
        <p:txBody>
          <a:bodyPr>
            <a:normAutofit/>
          </a:bodyPr>
          <a:lstStyle/>
          <a:p>
            <a:r>
              <a:rPr lang="en-US" sz="4000" b="1" dirty="0">
                <a:solidFill>
                  <a:schemeClr val="bg1"/>
                </a:solidFill>
              </a:rPr>
              <a:t>Disclosure</a:t>
            </a:r>
          </a:p>
        </p:txBody>
      </p:sp>
      <p:sp>
        <p:nvSpPr>
          <p:cNvPr id="3" name="Content Placeholder 2">
            <a:extLst>
              <a:ext uri="{FF2B5EF4-FFF2-40B4-BE49-F238E27FC236}">
                <a16:creationId xmlns:a16="http://schemas.microsoft.com/office/drawing/2014/main" id="{546404FB-DC08-DDD0-E80A-EBBFC69FF377}"/>
              </a:ext>
            </a:extLst>
          </p:cNvPr>
          <p:cNvSpPr>
            <a:spLocks noGrp="1"/>
          </p:cNvSpPr>
          <p:nvPr>
            <p:ph idx="1"/>
          </p:nvPr>
        </p:nvSpPr>
        <p:spPr>
          <a:xfrm>
            <a:off x="1371599" y="2133600"/>
            <a:ext cx="9724031" cy="1886755"/>
          </a:xfrm>
        </p:spPr>
        <p:txBody>
          <a:bodyPr anchor="ctr">
            <a:normAutofit/>
          </a:bodyPr>
          <a:lstStyle/>
          <a:p>
            <a:pPr marL="0" indent="0" algn="ctr">
              <a:buNone/>
            </a:pPr>
            <a:r>
              <a:rPr lang="en-US" sz="3200" dirty="0">
                <a:solidFill>
                  <a:schemeClr val="bg1"/>
                </a:solidFill>
              </a:rPr>
              <a:t>The authors of this presentation have no conflicts of interest to disclose.</a:t>
            </a:r>
          </a:p>
          <a:p>
            <a:pPr marL="0" indent="0">
              <a:buNone/>
            </a:pPr>
            <a:endParaRPr lang="en-US" sz="2000" dirty="0">
              <a:solidFill>
                <a:schemeClr val="bg1"/>
              </a:solidFill>
            </a:endParaRPr>
          </a:p>
        </p:txBody>
      </p:sp>
    </p:spTree>
    <p:extLst>
      <p:ext uri="{BB962C8B-B14F-4D97-AF65-F5344CB8AC3E}">
        <p14:creationId xmlns:p14="http://schemas.microsoft.com/office/powerpoint/2010/main" val="314774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48BEA-BE3F-53CE-F892-BBAF14ABE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D32219-FA7D-F524-2708-57772457121A}"/>
              </a:ext>
            </a:extLst>
          </p:cNvPr>
          <p:cNvSpPr>
            <a:spLocks noGrp="1"/>
          </p:cNvSpPr>
          <p:nvPr>
            <p:ph type="title"/>
          </p:nvPr>
        </p:nvSpPr>
        <p:spPr/>
        <p:txBody>
          <a:bodyPr/>
          <a:lstStyle/>
          <a:p>
            <a:r>
              <a:rPr lang="en-US" sz="4000" b="1" dirty="0">
                <a:solidFill>
                  <a:schemeClr val="bg1"/>
                </a:solidFill>
              </a:rPr>
              <a:t>Lessons Learned &amp; Suggestions for Future Study Teams</a:t>
            </a:r>
          </a:p>
        </p:txBody>
      </p:sp>
      <p:sp>
        <p:nvSpPr>
          <p:cNvPr id="3" name="Content Placeholder 2">
            <a:extLst>
              <a:ext uri="{FF2B5EF4-FFF2-40B4-BE49-F238E27FC236}">
                <a16:creationId xmlns:a16="http://schemas.microsoft.com/office/drawing/2014/main" id="{01BA971E-16F1-AA91-C765-867CE3A15EF0}"/>
              </a:ext>
            </a:extLst>
          </p:cNvPr>
          <p:cNvSpPr>
            <a:spLocks noGrp="1"/>
          </p:cNvSpPr>
          <p:nvPr>
            <p:ph idx="1"/>
          </p:nvPr>
        </p:nvSpPr>
        <p:spPr>
          <a:xfrm>
            <a:off x="838200" y="1600200"/>
            <a:ext cx="10515600" cy="4808538"/>
          </a:xfrm>
        </p:spPr>
        <p:txBody>
          <a:bodyPr/>
          <a:lstStyle/>
          <a:p>
            <a:pPr marL="0" indent="0" algn="ctr" rtl="0" fontAlgn="ctr">
              <a:buNone/>
            </a:pPr>
            <a:r>
              <a:rPr lang="en-US" sz="2400" u="sng" dirty="0">
                <a:solidFill>
                  <a:schemeClr val="bg1"/>
                </a:solidFill>
                <a:latin typeface="+mj-lt"/>
              </a:rPr>
              <a:t>TEAM-M STUDY</a:t>
            </a:r>
            <a:endParaRPr lang="en-US" sz="2400" b="0" i="0" u="sng" dirty="0">
              <a:solidFill>
                <a:schemeClr val="bg1"/>
              </a:solidFill>
              <a:effectLst/>
              <a:latin typeface="+mj-lt"/>
            </a:endParaRPr>
          </a:p>
          <a:p>
            <a:pPr rtl="0" fontAlgn="ctr">
              <a:buFont typeface="+mj-lt"/>
              <a:buAutoNum type="arabicPeriod"/>
            </a:pPr>
            <a:r>
              <a:rPr lang="en-US" sz="2200" b="0" i="0" dirty="0">
                <a:solidFill>
                  <a:schemeClr val="bg1"/>
                </a:solidFill>
                <a:effectLst/>
                <a:latin typeface="+mn-lt"/>
              </a:rPr>
              <a:t>Understand each institutions policies and guidelines regarding data collection, how they vary, and work out in advance how you are going to comply with institutional guidelines to collect data in the most efficient way possible.</a:t>
            </a:r>
          </a:p>
          <a:p>
            <a:pPr rtl="0" fontAlgn="ctr">
              <a:buFont typeface="+mj-lt"/>
              <a:buAutoNum type="arabicPeriod"/>
            </a:pPr>
            <a:endParaRPr lang="en-US" sz="2200" b="0" i="0" dirty="0">
              <a:solidFill>
                <a:schemeClr val="bg1"/>
              </a:solidFill>
              <a:effectLst/>
              <a:latin typeface="+mn-lt"/>
            </a:endParaRPr>
          </a:p>
          <a:p>
            <a:pPr rtl="0" fontAlgn="ctr">
              <a:buFont typeface="+mj-lt"/>
              <a:buAutoNum type="arabicPeriod"/>
            </a:pPr>
            <a:r>
              <a:rPr lang="en-US" sz="2200" dirty="0">
                <a:solidFill>
                  <a:schemeClr val="bg1"/>
                </a:solidFill>
                <a:latin typeface="+mn-lt"/>
              </a:rPr>
              <a:t>T</a:t>
            </a:r>
            <a:r>
              <a:rPr lang="en-US" sz="2200" b="0" i="0" dirty="0">
                <a:solidFill>
                  <a:schemeClr val="bg1"/>
                </a:solidFill>
                <a:effectLst/>
                <a:latin typeface="+mn-lt"/>
              </a:rPr>
              <a:t>hink through the pros and cons of delineating across sites vs. within sites the recruitment process, from screening to consent to randomization (e.g., coordinate scheduling, streamline communication for participants).</a:t>
            </a:r>
          </a:p>
          <a:p>
            <a:pPr rtl="0" fontAlgn="ctr">
              <a:buFont typeface="+mj-lt"/>
              <a:buAutoNum type="arabicPeriod"/>
            </a:pPr>
            <a:endParaRPr lang="en-US" sz="2200" b="0" i="0" dirty="0">
              <a:solidFill>
                <a:schemeClr val="bg1"/>
              </a:solidFill>
              <a:effectLst/>
              <a:latin typeface="+mn-lt"/>
            </a:endParaRPr>
          </a:p>
          <a:p>
            <a:pPr rtl="0" fontAlgn="ctr">
              <a:buFont typeface="+mj-lt"/>
              <a:buAutoNum type="arabicPeriod"/>
            </a:pPr>
            <a:r>
              <a:rPr lang="en-US" sz="2200" b="0" i="0" dirty="0">
                <a:solidFill>
                  <a:schemeClr val="bg1"/>
                </a:solidFill>
                <a:effectLst/>
                <a:latin typeface="+mn-lt"/>
              </a:rPr>
              <a:t>Have a very clear understanding of your recruitment rate and whether it is feasible to run a multisite study where there are heterogeneous vs. homogenous groups across/within sites. Can you have groups that represent individuals at one site vs across sites?</a:t>
            </a:r>
          </a:p>
          <a:p>
            <a:pPr>
              <a:buFont typeface="+mj-lt"/>
              <a:buAutoNum type="arabicPeriod"/>
            </a:pPr>
            <a:endParaRPr lang="en-US" sz="2000" dirty="0"/>
          </a:p>
        </p:txBody>
      </p:sp>
    </p:spTree>
    <p:extLst>
      <p:ext uri="{BB962C8B-B14F-4D97-AF65-F5344CB8AC3E}">
        <p14:creationId xmlns:p14="http://schemas.microsoft.com/office/powerpoint/2010/main" val="3604434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770A6-587C-4F6F-73E5-548569219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868CBC-2458-F06F-553F-2E494A69FCAF}"/>
              </a:ext>
            </a:extLst>
          </p:cNvPr>
          <p:cNvSpPr>
            <a:spLocks noGrp="1"/>
          </p:cNvSpPr>
          <p:nvPr>
            <p:ph type="title"/>
          </p:nvPr>
        </p:nvSpPr>
        <p:spPr/>
        <p:txBody>
          <a:bodyPr/>
          <a:lstStyle/>
          <a:p>
            <a:r>
              <a:rPr lang="en-US" sz="4000" b="1" dirty="0">
                <a:solidFill>
                  <a:schemeClr val="bg1"/>
                </a:solidFill>
              </a:rPr>
              <a:t>Lessons Learned &amp; Suggestions for Future Study Teams</a:t>
            </a:r>
          </a:p>
        </p:txBody>
      </p:sp>
      <p:sp>
        <p:nvSpPr>
          <p:cNvPr id="3" name="Content Placeholder 2">
            <a:extLst>
              <a:ext uri="{FF2B5EF4-FFF2-40B4-BE49-F238E27FC236}">
                <a16:creationId xmlns:a16="http://schemas.microsoft.com/office/drawing/2014/main" id="{D846287D-9B0C-283A-F9CC-37B3105E1EB9}"/>
              </a:ext>
            </a:extLst>
          </p:cNvPr>
          <p:cNvSpPr>
            <a:spLocks noGrp="1"/>
          </p:cNvSpPr>
          <p:nvPr>
            <p:ph idx="1"/>
          </p:nvPr>
        </p:nvSpPr>
        <p:spPr>
          <a:xfrm>
            <a:off x="838200" y="1554163"/>
            <a:ext cx="10515600" cy="4622800"/>
          </a:xfrm>
        </p:spPr>
        <p:txBody>
          <a:bodyPr/>
          <a:lstStyle/>
          <a:p>
            <a:pPr marL="0" indent="0" algn="ctr">
              <a:buNone/>
            </a:pPr>
            <a:r>
              <a:rPr lang="en-US" sz="2200" u="sng" dirty="0">
                <a:solidFill>
                  <a:schemeClr val="bg1"/>
                </a:solidFill>
              </a:rPr>
              <a:t>LEGEND Study</a:t>
            </a:r>
          </a:p>
          <a:p>
            <a:pPr marL="298450" indent="-285750">
              <a:buFont typeface="+mj-lt"/>
              <a:buAutoNum type="arabicPeriod"/>
            </a:pPr>
            <a:r>
              <a:rPr lang="en-US" sz="2000" kern="100" dirty="0">
                <a:solidFill>
                  <a:schemeClr val="bg1"/>
                </a:solidFill>
                <a:effectLst/>
                <a:latin typeface="+mj-lt"/>
                <a:ea typeface="Times New Roman" panose="02020603050405020304" pitchFamily="18" charset="0"/>
                <a:cs typeface="Times New Roman" panose="02020603050405020304" pitchFamily="18" charset="0"/>
              </a:rPr>
              <a:t>Work as one team, as feasible. </a:t>
            </a:r>
            <a:endParaRPr lang="en-US" sz="2000" kern="100" dirty="0">
              <a:solidFill>
                <a:schemeClr val="bg1"/>
              </a:solidFill>
              <a:effectLst/>
              <a:latin typeface="+mj-lt"/>
              <a:ea typeface="Aptos" panose="020B0004020202020204" pitchFamily="34" charset="0"/>
              <a:cs typeface="Times New Roman" panose="02020603050405020304" pitchFamily="18" charset="0"/>
            </a:endParaRPr>
          </a:p>
          <a:p>
            <a:pPr marL="927100"/>
            <a:r>
              <a:rPr lang="en-US" sz="2000" kern="100" dirty="0">
                <a:solidFill>
                  <a:schemeClr val="bg1"/>
                </a:solidFill>
                <a:effectLst/>
                <a:latin typeface="+mj-lt"/>
                <a:ea typeface="Times New Roman" panose="02020603050405020304" pitchFamily="18" charset="0"/>
                <a:cs typeface="Times New Roman" panose="02020603050405020304" pitchFamily="18" charset="0"/>
              </a:rPr>
              <a:t>Use a shared database and </a:t>
            </a:r>
            <a:r>
              <a:rPr lang="en-US" sz="2000" kern="100" dirty="0">
                <a:solidFill>
                  <a:schemeClr val="bg1"/>
                </a:solidFill>
                <a:latin typeface="+mj-lt"/>
                <a:ea typeface="Times New Roman" panose="02020603050405020304" pitchFamily="18" charset="0"/>
                <a:cs typeface="Times New Roman" panose="02020603050405020304" pitchFamily="18" charset="0"/>
              </a:rPr>
              <a:t>cross-train </a:t>
            </a:r>
            <a:r>
              <a:rPr lang="en-US" sz="2000" kern="100" dirty="0">
                <a:solidFill>
                  <a:schemeClr val="bg1"/>
                </a:solidFill>
                <a:effectLst/>
                <a:latin typeface="+mj-lt"/>
                <a:ea typeface="Times New Roman" panose="02020603050405020304" pitchFamily="18" charset="0"/>
                <a:cs typeface="Times New Roman" panose="02020603050405020304" pitchFamily="18" charset="0"/>
              </a:rPr>
              <a:t>staff (with IRB approval) to work with participants at either site. </a:t>
            </a:r>
          </a:p>
          <a:p>
            <a:pPr marL="927100"/>
            <a:r>
              <a:rPr lang="en-US" sz="2000" kern="100" dirty="0">
                <a:solidFill>
                  <a:schemeClr val="bg1"/>
                </a:solidFill>
                <a:latin typeface="+mj-lt"/>
                <a:ea typeface="Times New Roman" panose="02020603050405020304" pitchFamily="18" charset="0"/>
                <a:cs typeface="Times New Roman" panose="02020603050405020304" pitchFamily="18" charset="0"/>
              </a:rPr>
              <a:t>Consolidate some responsibilities under one site (time-consuming but participant payments, LabCorp).</a:t>
            </a:r>
          </a:p>
          <a:p>
            <a:pPr marL="927100"/>
            <a:r>
              <a:rPr lang="en-US" sz="2000" kern="100" dirty="0">
                <a:solidFill>
                  <a:schemeClr val="bg1"/>
                </a:solidFill>
                <a:latin typeface="+mj-lt"/>
                <a:ea typeface="Times New Roman" panose="02020603050405020304" pitchFamily="18" charset="0"/>
                <a:cs typeface="Times New Roman" panose="02020603050405020304" pitchFamily="18" charset="0"/>
              </a:rPr>
              <a:t>Have</a:t>
            </a:r>
            <a:r>
              <a:rPr lang="en-US" sz="2000" kern="100" dirty="0">
                <a:solidFill>
                  <a:schemeClr val="bg1"/>
                </a:solidFill>
                <a:effectLst/>
                <a:latin typeface="+mj-lt"/>
                <a:ea typeface="Times New Roman" panose="02020603050405020304" pitchFamily="18" charset="0"/>
                <a:cs typeface="Times New Roman" panose="02020603050405020304" pitchFamily="18" charset="0"/>
              </a:rPr>
              <a:t> a shared high-level/experienced project manager that meets weekly with staff at both sites and serves as key point person for staff to turn to for troubleshooting and handling problems day to day. </a:t>
            </a:r>
          </a:p>
          <a:p>
            <a:pPr marL="298450" indent="-285750">
              <a:buNone/>
            </a:pPr>
            <a:r>
              <a:rPr lang="en-US" sz="2000" dirty="0">
                <a:solidFill>
                  <a:schemeClr val="bg1"/>
                </a:solidFill>
                <a:effectLst/>
                <a:latin typeface="+mj-lt"/>
                <a:ea typeface="Times New Roman" panose="02020603050405020304" pitchFamily="18" charset="0"/>
              </a:rPr>
              <a:t>2. Use a study design that includes at least some elements (interventions, assessments) that you have previously tested or implemented.  </a:t>
            </a:r>
          </a:p>
          <a:p>
            <a:pPr marL="298450" indent="-285750">
              <a:buNone/>
            </a:pPr>
            <a:r>
              <a:rPr lang="en-US" sz="2000" dirty="0">
                <a:solidFill>
                  <a:schemeClr val="bg1"/>
                </a:solidFill>
                <a:latin typeface="+mj-lt"/>
                <a:ea typeface="Times New Roman" panose="02020603050405020304" pitchFamily="18" charset="0"/>
              </a:rPr>
              <a:t>3. Time differences between sites may complicate some things but may also offer benefits.</a:t>
            </a:r>
            <a:endParaRPr lang="en-US" sz="2000" dirty="0">
              <a:solidFill>
                <a:schemeClr val="bg1"/>
              </a:solidFill>
              <a:effectLst/>
              <a:latin typeface="+mj-lt"/>
              <a:ea typeface="Times New Roman" panose="02020603050405020304" pitchFamily="18" charset="0"/>
            </a:endParaRPr>
          </a:p>
          <a:p>
            <a:pPr marL="355600" indent="-342900">
              <a:buNone/>
            </a:pPr>
            <a:r>
              <a:rPr lang="en-US" sz="2000" dirty="0">
                <a:solidFill>
                  <a:schemeClr val="bg1"/>
                </a:solidFill>
                <a:effectLst/>
                <a:latin typeface="+mj-lt"/>
                <a:ea typeface="Times New Roman" panose="02020603050405020304" pitchFamily="18" charset="0"/>
              </a:rPr>
              <a:t>4. sIRB</a:t>
            </a:r>
            <a:r>
              <a:rPr lang="en-US" sz="2000" dirty="0">
                <a:solidFill>
                  <a:schemeClr val="bg1"/>
                </a:solidFill>
                <a:latin typeface="+mj-lt"/>
                <a:ea typeface="Times New Roman" panose="02020603050405020304" pitchFamily="18" charset="0"/>
              </a:rPr>
              <a:t> initial approvals can be complicated and time-consuming but tend to </a:t>
            </a:r>
            <a:r>
              <a:rPr lang="en-US" sz="2000" dirty="0">
                <a:solidFill>
                  <a:schemeClr val="bg1"/>
                </a:solidFill>
                <a:effectLst/>
                <a:latin typeface="+mj-lt"/>
                <a:ea typeface="Times New Roman" panose="02020603050405020304" pitchFamily="18" charset="0"/>
              </a:rPr>
              <a:t>work more smoothly as the study progresses.</a:t>
            </a:r>
          </a:p>
          <a:p>
            <a:pPr marL="0" indent="0">
              <a:buNone/>
            </a:pPr>
            <a:endParaRPr lang="en-US" sz="2200" u="sng" dirty="0">
              <a:solidFill>
                <a:schemeClr val="bg1"/>
              </a:solidFill>
            </a:endParaRPr>
          </a:p>
        </p:txBody>
      </p:sp>
    </p:spTree>
    <p:extLst>
      <p:ext uri="{BB962C8B-B14F-4D97-AF65-F5344CB8AC3E}">
        <p14:creationId xmlns:p14="http://schemas.microsoft.com/office/powerpoint/2010/main" val="4094223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49D2-59D7-2335-6E5D-23F14738EC6C}"/>
              </a:ext>
            </a:extLst>
          </p:cNvPr>
          <p:cNvSpPr>
            <a:spLocks noGrp="1"/>
          </p:cNvSpPr>
          <p:nvPr>
            <p:ph type="title"/>
          </p:nvPr>
        </p:nvSpPr>
        <p:spPr/>
        <p:txBody>
          <a:bodyPr/>
          <a:lstStyle/>
          <a:p>
            <a:r>
              <a:rPr lang="en-US" sz="4000" b="1" dirty="0">
                <a:solidFill>
                  <a:schemeClr val="bg1"/>
                </a:solidFill>
              </a:rPr>
              <a:t>Lessons Learned &amp; Suggestions for Future Study Teams</a:t>
            </a:r>
          </a:p>
        </p:txBody>
      </p:sp>
      <p:sp>
        <p:nvSpPr>
          <p:cNvPr id="3" name="Content Placeholder 2">
            <a:extLst>
              <a:ext uri="{FF2B5EF4-FFF2-40B4-BE49-F238E27FC236}">
                <a16:creationId xmlns:a16="http://schemas.microsoft.com/office/drawing/2014/main" id="{E0B9EB74-CEA9-51D0-7DE6-9EA31586428D}"/>
              </a:ext>
            </a:extLst>
          </p:cNvPr>
          <p:cNvSpPr>
            <a:spLocks noGrp="1"/>
          </p:cNvSpPr>
          <p:nvPr>
            <p:ph idx="1"/>
          </p:nvPr>
        </p:nvSpPr>
        <p:spPr>
          <a:xfrm>
            <a:off x="838200" y="1554163"/>
            <a:ext cx="10515600" cy="4622800"/>
          </a:xfrm>
        </p:spPr>
        <p:txBody>
          <a:bodyPr/>
          <a:lstStyle/>
          <a:p>
            <a:pPr marL="0" indent="0" algn="ctr">
              <a:buNone/>
            </a:pPr>
            <a:r>
              <a:rPr lang="en-US" sz="2400" u="sng" dirty="0">
                <a:solidFill>
                  <a:schemeClr val="bg1"/>
                </a:solidFill>
                <a:latin typeface="+mj-lt"/>
              </a:rPr>
              <a:t>OPTIMUM Study</a:t>
            </a:r>
          </a:p>
          <a:p>
            <a:pPr>
              <a:buFont typeface="+mj-lt"/>
              <a:buAutoNum type="arabicPeriod"/>
            </a:pPr>
            <a:r>
              <a:rPr lang="en-US" sz="2000" b="0" i="0" dirty="0">
                <a:solidFill>
                  <a:schemeClr val="bg1"/>
                </a:solidFill>
                <a:effectLst/>
                <a:latin typeface="+mn-lt"/>
              </a:rPr>
              <a:t>Flexibility is key in leading a multi-site group-based clinical trial as sites will be unique in their participant populations, recruitment strategies, and when they deliver the intervention.</a:t>
            </a:r>
          </a:p>
          <a:p>
            <a:pPr>
              <a:buFont typeface="+mj-lt"/>
              <a:buAutoNum type="arabicPeriod"/>
            </a:pPr>
            <a:r>
              <a:rPr lang="en-US" sz="2000" b="0" i="0" dirty="0">
                <a:solidFill>
                  <a:schemeClr val="bg1"/>
                </a:solidFill>
                <a:effectLst/>
                <a:latin typeface="+mn-lt"/>
              </a:rPr>
              <a:t>Regular communication is key to keeping all trial sites and team members informed about the study as well as an opportunity to share barriers and approaches to resolving barriers as they arise.</a:t>
            </a:r>
          </a:p>
          <a:p>
            <a:pPr>
              <a:buFont typeface="+mj-lt"/>
              <a:buAutoNum type="arabicPeriod"/>
            </a:pPr>
            <a:r>
              <a:rPr lang="en-US" sz="2000" b="0" i="0" dirty="0">
                <a:solidFill>
                  <a:schemeClr val="bg1"/>
                </a:solidFill>
                <a:effectLst/>
                <a:latin typeface="+mn-lt"/>
              </a:rPr>
              <a:t>Participant-centered approach to trial implementation enhances engagement and retention.</a:t>
            </a:r>
          </a:p>
          <a:p>
            <a:pPr>
              <a:buFont typeface="+mj-lt"/>
              <a:buAutoNum type="arabicPeriod"/>
            </a:pPr>
            <a:r>
              <a:rPr lang="en-US" sz="2000" b="0" i="0" dirty="0">
                <a:solidFill>
                  <a:schemeClr val="bg1"/>
                </a:solidFill>
                <a:effectLst/>
                <a:latin typeface="+mn-lt"/>
              </a:rPr>
              <a:t>Engagement and retention also improve when patient reported outcomes and their purpose is described.</a:t>
            </a:r>
          </a:p>
          <a:p>
            <a:pPr>
              <a:buFont typeface="+mj-lt"/>
              <a:buAutoNum type="arabicPeriod"/>
            </a:pPr>
            <a:r>
              <a:rPr lang="en-US" sz="2000" b="0" i="0" dirty="0">
                <a:solidFill>
                  <a:schemeClr val="bg1"/>
                </a:solidFill>
                <a:effectLst/>
                <a:latin typeface="+mn-lt"/>
              </a:rPr>
              <a:t>Many integrative interventions are group-based and rigorous study of them is critical to moving the field forward and translating group-based interventions into clinical practice.</a:t>
            </a:r>
            <a:endParaRPr lang="en-US" sz="2000" dirty="0">
              <a:solidFill>
                <a:schemeClr val="bg1"/>
              </a:solidFill>
              <a:latin typeface="+mn-lt"/>
            </a:endParaRPr>
          </a:p>
        </p:txBody>
      </p:sp>
    </p:spTree>
    <p:extLst>
      <p:ext uri="{BB962C8B-B14F-4D97-AF65-F5344CB8AC3E}">
        <p14:creationId xmlns:p14="http://schemas.microsoft.com/office/powerpoint/2010/main" val="2245659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36EA5-5BE3-1DF2-E189-0B246DB5424D}"/>
              </a:ext>
            </a:extLst>
          </p:cNvPr>
          <p:cNvSpPr>
            <a:spLocks noGrp="1"/>
          </p:cNvSpPr>
          <p:nvPr>
            <p:ph type="title"/>
          </p:nvPr>
        </p:nvSpPr>
        <p:spPr>
          <a:xfrm>
            <a:off x="1371599" y="294538"/>
            <a:ext cx="9895951" cy="1033669"/>
          </a:xfrm>
        </p:spPr>
        <p:txBody>
          <a:bodyPr>
            <a:normAutofit/>
          </a:bodyPr>
          <a:lstStyle/>
          <a:p>
            <a:pPr algn="ctr"/>
            <a:r>
              <a:rPr lang="en-US" sz="4000" b="1" dirty="0">
                <a:solidFill>
                  <a:schemeClr val="bg1"/>
                </a:solidFill>
              </a:rPr>
              <a:t>Q&amp;A Session</a:t>
            </a:r>
          </a:p>
        </p:txBody>
      </p:sp>
      <p:sp>
        <p:nvSpPr>
          <p:cNvPr id="3" name="Content Placeholder 2">
            <a:extLst>
              <a:ext uri="{FF2B5EF4-FFF2-40B4-BE49-F238E27FC236}">
                <a16:creationId xmlns:a16="http://schemas.microsoft.com/office/drawing/2014/main" id="{350ACF82-BA61-2382-6A84-B83DFF7104A4}"/>
              </a:ext>
            </a:extLst>
          </p:cNvPr>
          <p:cNvSpPr>
            <a:spLocks noGrp="1"/>
          </p:cNvSpPr>
          <p:nvPr>
            <p:ph idx="1"/>
          </p:nvPr>
        </p:nvSpPr>
        <p:spPr>
          <a:xfrm>
            <a:off x="1233984" y="2133600"/>
            <a:ext cx="9724031" cy="1581955"/>
          </a:xfrm>
        </p:spPr>
        <p:txBody>
          <a:bodyPr anchor="ctr">
            <a:normAutofit/>
          </a:bodyPr>
          <a:lstStyle/>
          <a:p>
            <a:pPr marL="0" indent="0" algn="ctr">
              <a:buNone/>
            </a:pPr>
            <a:r>
              <a:rPr lang="en-US" sz="3200" b="1" dirty="0">
                <a:solidFill>
                  <a:schemeClr val="bg1"/>
                </a:solidFill>
              </a:rPr>
              <a:t>Audience: What questions do you have for our panelists?</a:t>
            </a:r>
          </a:p>
        </p:txBody>
      </p:sp>
    </p:spTree>
    <p:extLst>
      <p:ext uri="{BB962C8B-B14F-4D97-AF65-F5344CB8AC3E}">
        <p14:creationId xmlns:p14="http://schemas.microsoft.com/office/powerpoint/2010/main" val="883349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69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B8FF8-1C4F-3F7D-DB73-04C86517869A}"/>
              </a:ext>
            </a:extLst>
          </p:cNvPr>
          <p:cNvSpPr>
            <a:spLocks noGrp="1"/>
          </p:cNvSpPr>
          <p:nvPr>
            <p:ph type="title"/>
          </p:nvPr>
        </p:nvSpPr>
        <p:spPr>
          <a:xfrm>
            <a:off x="1371600" y="76200"/>
            <a:ext cx="9895951" cy="1033669"/>
          </a:xfrm>
        </p:spPr>
        <p:txBody>
          <a:bodyPr>
            <a:normAutofit/>
          </a:bodyPr>
          <a:lstStyle/>
          <a:p>
            <a:r>
              <a:rPr lang="en-US" sz="4000" b="1" dirty="0">
                <a:solidFill>
                  <a:schemeClr val="bg1"/>
                </a:solidFill>
              </a:rPr>
              <a:t>Panel Discussion Outline	</a:t>
            </a:r>
          </a:p>
        </p:txBody>
      </p:sp>
      <p:sp>
        <p:nvSpPr>
          <p:cNvPr id="3" name="Content Placeholder 2">
            <a:extLst>
              <a:ext uri="{FF2B5EF4-FFF2-40B4-BE49-F238E27FC236}">
                <a16:creationId xmlns:a16="http://schemas.microsoft.com/office/drawing/2014/main" id="{2EA68732-A72F-5CCD-8F4A-BC2888872A08}"/>
              </a:ext>
            </a:extLst>
          </p:cNvPr>
          <p:cNvSpPr>
            <a:spLocks noGrp="1"/>
          </p:cNvSpPr>
          <p:nvPr>
            <p:ph idx="1"/>
          </p:nvPr>
        </p:nvSpPr>
        <p:spPr>
          <a:xfrm>
            <a:off x="685800" y="1600200"/>
            <a:ext cx="11125199" cy="4038600"/>
          </a:xfrm>
        </p:spPr>
        <p:txBody>
          <a:bodyPr anchor="ctr">
            <a:normAutofit/>
          </a:bodyPr>
          <a:lstStyle/>
          <a:p>
            <a:r>
              <a:rPr lang="en-US" sz="3200" dirty="0">
                <a:solidFill>
                  <a:schemeClr val="bg1"/>
                </a:solidFill>
              </a:rPr>
              <a:t>Review Learning Objectives</a:t>
            </a:r>
          </a:p>
          <a:p>
            <a:r>
              <a:rPr lang="en-US" sz="3200" dirty="0">
                <a:solidFill>
                  <a:schemeClr val="bg1"/>
                </a:solidFill>
              </a:rPr>
              <a:t>Introduction to panelists and their studies</a:t>
            </a:r>
          </a:p>
          <a:p>
            <a:r>
              <a:rPr lang="en-US" sz="3200" dirty="0">
                <a:solidFill>
                  <a:schemeClr val="bg1"/>
                </a:solidFill>
              </a:rPr>
              <a:t>Open discussion with question prompts</a:t>
            </a:r>
          </a:p>
          <a:p>
            <a:r>
              <a:rPr lang="en-US" sz="3200" dirty="0">
                <a:solidFill>
                  <a:schemeClr val="bg1"/>
                </a:solidFill>
              </a:rPr>
              <a:t>Panelist final thoughts and suggestions for future study teams</a:t>
            </a:r>
          </a:p>
          <a:p>
            <a:r>
              <a:rPr lang="en-US" sz="3200" dirty="0">
                <a:solidFill>
                  <a:schemeClr val="bg1"/>
                </a:solidFill>
              </a:rPr>
              <a:t>Question and answer session</a:t>
            </a:r>
          </a:p>
          <a:p>
            <a:endParaRPr lang="en-US" sz="2000" dirty="0"/>
          </a:p>
        </p:txBody>
      </p:sp>
    </p:spTree>
    <p:extLst>
      <p:ext uri="{BB962C8B-B14F-4D97-AF65-F5344CB8AC3E}">
        <p14:creationId xmlns:p14="http://schemas.microsoft.com/office/powerpoint/2010/main" val="2182322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1BA8-8901-4730-A62F-B5CD5F504A27}"/>
              </a:ext>
            </a:extLst>
          </p:cNvPr>
          <p:cNvSpPr>
            <a:spLocks noGrp="1"/>
          </p:cNvSpPr>
          <p:nvPr>
            <p:ph type="title"/>
          </p:nvPr>
        </p:nvSpPr>
        <p:spPr>
          <a:xfrm>
            <a:off x="1447800" y="152400"/>
            <a:ext cx="9718111" cy="946535"/>
          </a:xfrm>
        </p:spPr>
        <p:txBody>
          <a:bodyPr anchor="ctr">
            <a:normAutofit/>
          </a:bodyPr>
          <a:lstStyle/>
          <a:p>
            <a:r>
              <a:rPr lang="en-US" sz="4000" b="1" dirty="0">
                <a:solidFill>
                  <a:schemeClr val="bg1"/>
                </a:solidFill>
              </a:rPr>
              <a:t>Learning Objectives</a:t>
            </a:r>
          </a:p>
        </p:txBody>
      </p:sp>
      <p:graphicFrame>
        <p:nvGraphicFramePr>
          <p:cNvPr id="21" name="Content Placeholder 2">
            <a:extLst>
              <a:ext uri="{FF2B5EF4-FFF2-40B4-BE49-F238E27FC236}">
                <a16:creationId xmlns:a16="http://schemas.microsoft.com/office/drawing/2014/main" id="{76B50491-B386-C32F-AB95-567BBD9AE965}"/>
              </a:ext>
            </a:extLst>
          </p:cNvPr>
          <p:cNvGraphicFramePr>
            <a:graphicFrameLocks noGrp="1"/>
          </p:cNvGraphicFramePr>
          <p:nvPr>
            <p:ph idx="1"/>
            <p:extLst>
              <p:ext uri="{D42A27DB-BD31-4B8C-83A1-F6EECF244321}">
                <p14:modId xmlns:p14="http://schemas.microsoft.com/office/powerpoint/2010/main" val="2546853713"/>
              </p:ext>
            </p:extLst>
          </p:nvPr>
        </p:nvGraphicFramePr>
        <p:xfrm>
          <a:off x="685800" y="1981200"/>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41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3048-8C91-8415-E81A-4F1421C7BAB7}"/>
              </a:ext>
            </a:extLst>
          </p:cNvPr>
          <p:cNvSpPr>
            <a:spLocks noGrp="1"/>
          </p:cNvSpPr>
          <p:nvPr>
            <p:ph type="title"/>
          </p:nvPr>
        </p:nvSpPr>
        <p:spPr>
          <a:xfrm>
            <a:off x="1371599" y="239660"/>
            <a:ext cx="9448801" cy="1047132"/>
          </a:xfrm>
        </p:spPr>
        <p:txBody>
          <a:bodyPr anchor="ctr">
            <a:normAutofit/>
          </a:bodyPr>
          <a:lstStyle/>
          <a:p>
            <a:r>
              <a:rPr lang="en-US" sz="4000" b="1" dirty="0">
                <a:solidFill>
                  <a:schemeClr val="bg1"/>
                </a:solidFill>
              </a:rPr>
              <a:t>Panelists</a:t>
            </a:r>
          </a:p>
        </p:txBody>
      </p:sp>
      <p:pic>
        <p:nvPicPr>
          <p:cNvPr id="2050" name="Picture 2" descr="A person smiling for a picture&#10;&#10;Description automatically generated">
            <a:extLst>
              <a:ext uri="{FF2B5EF4-FFF2-40B4-BE49-F238E27FC236}">
                <a16:creationId xmlns:a16="http://schemas.microsoft.com/office/drawing/2014/main" id="{D72EE410-5FB9-B927-7F70-15B50A5840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r="5" b="5"/>
          <a:stretch/>
        </p:blipFill>
        <p:spPr bwMode="auto">
          <a:xfrm>
            <a:off x="4813890"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Natalia E Morone, MD | Boston Medical Center">
            <a:extLst>
              <a:ext uri="{FF2B5EF4-FFF2-40B4-BE49-F238E27FC236}">
                <a16:creationId xmlns:a16="http://schemas.microsoft.com/office/drawing/2014/main" id="{034E20CA-C78A-549C-D7DC-E4D849E6F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 b="33248"/>
          <a:stretch/>
        </p:blipFill>
        <p:spPr bwMode="auto">
          <a:xfrm>
            <a:off x="7801127"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6554D63-8BE0-DCDA-834E-ED3E1DAF24BA}"/>
              </a:ext>
            </a:extLst>
          </p:cNvPr>
          <p:cNvSpPr>
            <a:spLocks noGrp="1"/>
          </p:cNvSpPr>
          <p:nvPr>
            <p:ph idx="1"/>
          </p:nvPr>
        </p:nvSpPr>
        <p:spPr>
          <a:xfrm>
            <a:off x="1751785" y="4661288"/>
            <a:ext cx="2743199" cy="1442631"/>
          </a:xfrm>
        </p:spPr>
        <p:txBody>
          <a:bodyPr>
            <a:normAutofit fontScale="92500" lnSpcReduction="20000"/>
          </a:bodyPr>
          <a:lstStyle/>
          <a:p>
            <a:pPr marL="0" indent="0" algn="ctr">
              <a:buNone/>
            </a:pPr>
            <a:r>
              <a:rPr lang="en-US" sz="1800" b="1" dirty="0">
                <a:solidFill>
                  <a:schemeClr val="bg1"/>
                </a:solidFill>
                <a:latin typeface="Arial" panose="020B0604020202020204" pitchFamily="34" charset="0"/>
                <a:ea typeface="Aptos" panose="020B0004020202020204" pitchFamily="34" charset="0"/>
              </a:rPr>
              <a:t>Patty Moran, PhD</a:t>
            </a:r>
            <a:endParaRPr lang="en-US" sz="1800" b="1" dirty="0">
              <a:solidFill>
                <a:schemeClr val="bg1"/>
              </a:solidFill>
              <a:effectLst/>
              <a:latin typeface="Arial" panose="020B0604020202020204" pitchFamily="34" charset="0"/>
              <a:ea typeface="Aptos" panose="020B0004020202020204" pitchFamily="34" charset="0"/>
            </a:endParaRPr>
          </a:p>
          <a:p>
            <a:pPr marL="0" indent="0" algn="ctr">
              <a:buNone/>
            </a:pPr>
            <a:r>
              <a:rPr lang="en-US" sz="1800" dirty="0">
                <a:solidFill>
                  <a:schemeClr val="bg1"/>
                </a:solidFill>
                <a:effectLst/>
                <a:latin typeface="Arial" panose="020B0604020202020204" pitchFamily="34" charset="0"/>
                <a:ea typeface="Aptos" panose="020B0004020202020204" pitchFamily="34" charset="0"/>
              </a:rPr>
              <a:t>University of California San Francisco</a:t>
            </a:r>
            <a:endParaRPr lang="en-US" sz="1800" b="1" dirty="0">
              <a:solidFill>
                <a:schemeClr val="bg1"/>
              </a:solidFill>
              <a:effectLst/>
              <a:latin typeface="Arial" panose="020B0604020202020204" pitchFamily="34" charset="0"/>
              <a:ea typeface="Aptos" panose="020B0004020202020204" pitchFamily="34" charset="0"/>
            </a:endParaRPr>
          </a:p>
          <a:p>
            <a:pPr marL="0" indent="0" algn="ctr">
              <a:buNone/>
            </a:pPr>
            <a:r>
              <a:rPr lang="en-US" sz="1800" dirty="0">
                <a:solidFill>
                  <a:schemeClr val="bg1"/>
                </a:solidFill>
                <a:latin typeface="Arial" panose="020B0604020202020204" pitchFamily="34" charset="0"/>
                <a:ea typeface="Aptos" panose="020B0004020202020204" pitchFamily="34" charset="0"/>
              </a:rPr>
              <a:t>Research Project Director</a:t>
            </a:r>
          </a:p>
          <a:p>
            <a:pPr marL="0" indent="0" algn="ctr">
              <a:buNone/>
            </a:pPr>
            <a:r>
              <a:rPr lang="en-US" sz="1800" dirty="0">
                <a:solidFill>
                  <a:schemeClr val="bg1"/>
                </a:solidFill>
                <a:effectLst/>
                <a:latin typeface="Arial" panose="020B0604020202020204" pitchFamily="34" charset="0"/>
                <a:ea typeface="Aptos" panose="020B0004020202020204" pitchFamily="34" charset="0"/>
              </a:rPr>
              <a:t>LEGEND Study</a:t>
            </a:r>
          </a:p>
          <a:p>
            <a:pPr marL="0" indent="0">
              <a:buNone/>
            </a:pPr>
            <a:endParaRPr lang="en-US" sz="2000" dirty="0">
              <a:solidFill>
                <a:schemeClr val="bg1"/>
              </a:solidFill>
            </a:endParaRPr>
          </a:p>
        </p:txBody>
      </p:sp>
      <p:sp>
        <p:nvSpPr>
          <p:cNvPr id="4" name="Content Placeholder 2">
            <a:extLst>
              <a:ext uri="{FF2B5EF4-FFF2-40B4-BE49-F238E27FC236}">
                <a16:creationId xmlns:a16="http://schemas.microsoft.com/office/drawing/2014/main" id="{3801482F-5CEA-F0C8-52EC-CDAB821D6883}"/>
              </a:ext>
            </a:extLst>
          </p:cNvPr>
          <p:cNvSpPr txBox="1">
            <a:spLocks/>
          </p:cNvSpPr>
          <p:nvPr/>
        </p:nvSpPr>
        <p:spPr>
          <a:xfrm>
            <a:off x="4739022" y="4661287"/>
            <a:ext cx="2743199" cy="144263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bg1"/>
                </a:solidFill>
                <a:latin typeface="Arial" panose="020B0604020202020204" pitchFamily="34" charset="0"/>
                <a:ea typeface="Aptos" panose="020B0004020202020204" pitchFamily="34" charset="0"/>
              </a:rPr>
              <a:t>Amanda J. Shallcross, ND, MPH</a:t>
            </a:r>
          </a:p>
          <a:p>
            <a:pPr marL="0" indent="0" algn="ctr">
              <a:buFont typeface="Arial" panose="020B0604020202020204" pitchFamily="34" charset="0"/>
              <a:buNone/>
            </a:pPr>
            <a:r>
              <a:rPr lang="en-US" sz="1800" dirty="0">
                <a:solidFill>
                  <a:schemeClr val="bg1"/>
                </a:solidFill>
                <a:latin typeface="Arial" panose="020B0604020202020204" pitchFamily="34" charset="0"/>
                <a:ea typeface="Aptos" panose="020B0004020202020204" pitchFamily="34" charset="0"/>
              </a:rPr>
              <a:t>Cleveland Clinic</a:t>
            </a:r>
            <a:endParaRPr lang="en-US" sz="1800" b="1" dirty="0">
              <a:solidFill>
                <a:schemeClr val="bg1"/>
              </a:solidFill>
              <a:latin typeface="Arial" panose="020B0604020202020204" pitchFamily="34" charset="0"/>
              <a:ea typeface="Aptos" panose="020B0004020202020204" pitchFamily="34" charset="0"/>
            </a:endParaRPr>
          </a:p>
          <a:p>
            <a:pPr marL="0" indent="0" algn="ctr">
              <a:buFont typeface="Arial" panose="020B0604020202020204" pitchFamily="34" charset="0"/>
              <a:buNone/>
            </a:pPr>
            <a:r>
              <a:rPr lang="en-US" sz="1800" dirty="0">
                <a:solidFill>
                  <a:schemeClr val="bg1"/>
                </a:solidFill>
                <a:latin typeface="Arial" panose="020B0604020202020204" pitchFamily="34" charset="0"/>
                <a:ea typeface="Aptos" panose="020B0004020202020204" pitchFamily="34" charset="0"/>
              </a:rPr>
              <a:t>Principal Investigator</a:t>
            </a:r>
          </a:p>
          <a:p>
            <a:pPr marL="0" indent="0" algn="ctr">
              <a:buFont typeface="Arial" panose="020B0604020202020204" pitchFamily="34" charset="0"/>
              <a:buNone/>
            </a:pPr>
            <a:r>
              <a:rPr lang="en-US" sz="1800" dirty="0">
                <a:solidFill>
                  <a:schemeClr val="bg1"/>
                </a:solidFill>
                <a:latin typeface="Arial" panose="020B0604020202020204" pitchFamily="34" charset="0"/>
                <a:ea typeface="Aptos" panose="020B0004020202020204" pitchFamily="34" charset="0"/>
              </a:rPr>
              <a:t>TEAM-M Study</a:t>
            </a:r>
          </a:p>
          <a:p>
            <a:pPr marL="0" indent="0">
              <a:buFont typeface="Arial" panose="020B0604020202020204" pitchFamily="34" charset="0"/>
              <a:buNone/>
            </a:pPr>
            <a:endParaRPr lang="en-US" sz="2000" dirty="0">
              <a:solidFill>
                <a:schemeClr val="bg1"/>
              </a:solidFill>
            </a:endParaRPr>
          </a:p>
        </p:txBody>
      </p:sp>
      <p:sp>
        <p:nvSpPr>
          <p:cNvPr id="5" name="Content Placeholder 2">
            <a:extLst>
              <a:ext uri="{FF2B5EF4-FFF2-40B4-BE49-F238E27FC236}">
                <a16:creationId xmlns:a16="http://schemas.microsoft.com/office/drawing/2014/main" id="{758936FD-77A5-47CA-5911-30B5E682187B}"/>
              </a:ext>
            </a:extLst>
          </p:cNvPr>
          <p:cNvSpPr txBox="1">
            <a:spLocks/>
          </p:cNvSpPr>
          <p:nvPr/>
        </p:nvSpPr>
        <p:spPr>
          <a:xfrm>
            <a:off x="7726259" y="4652143"/>
            <a:ext cx="2743199" cy="14426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bg1"/>
                </a:solidFill>
                <a:effectLst/>
                <a:latin typeface="Arial" panose="020B0604020202020204" pitchFamily="34" charset="0"/>
                <a:ea typeface="Aptos" panose="020B0004020202020204" pitchFamily="34" charset="0"/>
              </a:rPr>
              <a:t>Natalia E. Morone, MD</a:t>
            </a:r>
          </a:p>
          <a:p>
            <a:pPr marL="0" indent="0" algn="ctr">
              <a:buFont typeface="Arial" panose="020B0604020202020204" pitchFamily="34" charset="0"/>
              <a:buNone/>
            </a:pPr>
            <a:r>
              <a:rPr lang="en-US" sz="1800" dirty="0">
                <a:solidFill>
                  <a:schemeClr val="bg1"/>
                </a:solidFill>
                <a:latin typeface="Arial" panose="020B0604020202020204" pitchFamily="34" charset="0"/>
                <a:ea typeface="Aptos" panose="020B0004020202020204" pitchFamily="34" charset="0"/>
              </a:rPr>
              <a:t>Boston University</a:t>
            </a:r>
            <a:endParaRPr lang="en-US" sz="1800" b="1" dirty="0">
              <a:solidFill>
                <a:schemeClr val="bg1"/>
              </a:solidFill>
              <a:latin typeface="Arial" panose="020B0604020202020204" pitchFamily="34" charset="0"/>
              <a:ea typeface="Aptos" panose="020B0004020202020204" pitchFamily="34" charset="0"/>
            </a:endParaRPr>
          </a:p>
          <a:p>
            <a:pPr marL="0" indent="0" algn="ctr">
              <a:buFont typeface="Arial" panose="020B0604020202020204" pitchFamily="34" charset="0"/>
              <a:buNone/>
            </a:pPr>
            <a:r>
              <a:rPr lang="en-US" sz="1800" dirty="0">
                <a:solidFill>
                  <a:schemeClr val="bg1"/>
                </a:solidFill>
                <a:latin typeface="Arial" panose="020B0604020202020204" pitchFamily="34" charset="0"/>
                <a:ea typeface="Aptos" panose="020B0004020202020204" pitchFamily="34" charset="0"/>
              </a:rPr>
              <a:t>Principal Investigator</a:t>
            </a:r>
          </a:p>
          <a:p>
            <a:pPr marL="0" indent="0" algn="ctr">
              <a:buFont typeface="Arial" panose="020B0604020202020204" pitchFamily="34" charset="0"/>
              <a:buNone/>
            </a:pPr>
            <a:r>
              <a:rPr lang="en-US" sz="1800" dirty="0">
                <a:solidFill>
                  <a:schemeClr val="bg1"/>
                </a:solidFill>
                <a:latin typeface="Arial" panose="020B0604020202020204" pitchFamily="34" charset="0"/>
                <a:ea typeface="Aptos" panose="020B0004020202020204" pitchFamily="34" charset="0"/>
              </a:rPr>
              <a:t>OPTIMUM Study</a:t>
            </a:r>
          </a:p>
          <a:p>
            <a:pPr marL="0" indent="0">
              <a:buFont typeface="Arial" panose="020B0604020202020204" pitchFamily="34" charset="0"/>
              <a:buNone/>
            </a:pPr>
            <a:endParaRPr lang="en-US" sz="2000" dirty="0">
              <a:solidFill>
                <a:schemeClr val="bg1"/>
              </a:solidFill>
            </a:endParaRPr>
          </a:p>
        </p:txBody>
      </p:sp>
      <p:pic>
        <p:nvPicPr>
          <p:cNvPr id="7" name="Picture 6" descr="A person with blonde curly hair wearing a scarf&#10;&#10;AI-generated content may be incorrect.">
            <a:extLst>
              <a:ext uri="{FF2B5EF4-FFF2-40B4-BE49-F238E27FC236}">
                <a16:creationId xmlns:a16="http://schemas.microsoft.com/office/drawing/2014/main" id="{A8594F33-4CDC-BECC-6F27-5C9DD30776BA}"/>
              </a:ext>
            </a:extLst>
          </p:cNvPr>
          <p:cNvPicPr>
            <a:picLocks noChangeAspect="1"/>
          </p:cNvPicPr>
          <p:nvPr/>
        </p:nvPicPr>
        <p:blipFill>
          <a:blip r:embed="rId4">
            <a:extLst>
              <a:ext uri="{28A0092B-C50C-407E-A947-70E740481C1C}">
                <a14:useLocalDpi xmlns:a14="http://schemas.microsoft.com/office/drawing/2010/main" val="0"/>
              </a:ext>
            </a:extLst>
          </a:blip>
          <a:srcRect l="2375" r="1120" b="-5"/>
          <a:stretch/>
        </p:blipFill>
        <p:spPr>
          <a:xfrm>
            <a:off x="1901520" y="1801891"/>
            <a:ext cx="2593464" cy="2593464"/>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Tree>
    <p:extLst>
      <p:ext uri="{BB962C8B-B14F-4D97-AF65-F5344CB8AC3E}">
        <p14:creationId xmlns:p14="http://schemas.microsoft.com/office/powerpoint/2010/main" val="81007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E78E-BE0F-945E-F74A-77A77749372A}"/>
              </a:ext>
            </a:extLst>
          </p:cNvPr>
          <p:cNvSpPr>
            <a:spLocks noGrp="1"/>
          </p:cNvSpPr>
          <p:nvPr>
            <p:ph type="title"/>
          </p:nvPr>
        </p:nvSpPr>
        <p:spPr/>
        <p:txBody>
          <a:bodyPr/>
          <a:lstStyle/>
          <a:p>
            <a:pPr marL="0" indent="0" algn="ctr">
              <a:buNone/>
            </a:pPr>
            <a:r>
              <a:rPr lang="en-US" sz="3600" b="1" dirty="0">
                <a:solidFill>
                  <a:schemeClr val="bg1"/>
                </a:solidFill>
              </a:rPr>
              <a:t>Treatment for Migraine and Mood </a:t>
            </a:r>
            <a:br>
              <a:rPr lang="en-US" sz="3600" b="1" dirty="0">
                <a:solidFill>
                  <a:schemeClr val="bg1"/>
                </a:solidFill>
              </a:rPr>
            </a:br>
            <a:r>
              <a:rPr lang="en-US" sz="3600" b="1" dirty="0">
                <a:solidFill>
                  <a:schemeClr val="bg1"/>
                </a:solidFill>
              </a:rPr>
              <a:t>(TEAM-M)</a:t>
            </a:r>
          </a:p>
        </p:txBody>
      </p:sp>
      <p:sp>
        <p:nvSpPr>
          <p:cNvPr id="3" name="Content Placeholder 2">
            <a:extLst>
              <a:ext uri="{FF2B5EF4-FFF2-40B4-BE49-F238E27FC236}">
                <a16:creationId xmlns:a16="http://schemas.microsoft.com/office/drawing/2014/main" id="{6141F287-AAB4-124F-B065-ED7F123A00AB}"/>
              </a:ext>
            </a:extLst>
          </p:cNvPr>
          <p:cNvSpPr>
            <a:spLocks noGrp="1"/>
          </p:cNvSpPr>
          <p:nvPr>
            <p:ph idx="1"/>
          </p:nvPr>
        </p:nvSpPr>
        <p:spPr>
          <a:xfrm>
            <a:off x="762000" y="1825625"/>
            <a:ext cx="9090866" cy="4351338"/>
          </a:xfrm>
        </p:spPr>
        <p:txBody>
          <a:bodyPr/>
          <a:lstStyle/>
          <a:p>
            <a:pPr lvl="1">
              <a:lnSpc>
                <a:spcPct val="100000"/>
              </a:lnSpc>
              <a:spcBef>
                <a:spcPts val="0"/>
              </a:spcBef>
              <a:buFont typeface="Arial" panose="020B0604020202020204" pitchFamily="34" charset="0"/>
              <a:buChar char="•"/>
            </a:pPr>
            <a:r>
              <a:rPr lang="en-US" sz="2100" dirty="0">
                <a:solidFill>
                  <a:schemeClr val="bg1"/>
                </a:solidFill>
                <a:effectLst/>
                <a:latin typeface="+mn-lt"/>
                <a:ea typeface="Arial" panose="020B0604020202020204" pitchFamily="34" charset="0"/>
              </a:rPr>
              <a:t>60% of people with migraine report elevated depressive symptoms</a:t>
            </a:r>
            <a:endParaRPr lang="en-US" sz="2100" baseline="30000" dirty="0">
              <a:solidFill>
                <a:schemeClr val="bg1"/>
              </a:solidFill>
              <a:latin typeface="+mn-lt"/>
              <a:ea typeface="Arial" panose="020B0604020202020204" pitchFamily="34" charset="0"/>
            </a:endParaRPr>
          </a:p>
          <a:p>
            <a:pPr lvl="1">
              <a:lnSpc>
                <a:spcPct val="100000"/>
              </a:lnSpc>
              <a:spcBef>
                <a:spcPts val="0"/>
              </a:spcBef>
              <a:buFont typeface="Arial" panose="020B0604020202020204" pitchFamily="34" charset="0"/>
              <a:buChar char="•"/>
            </a:pPr>
            <a:endParaRPr lang="en-US" sz="2100" baseline="30000" dirty="0">
              <a:solidFill>
                <a:schemeClr val="bg1"/>
              </a:solidFill>
              <a:latin typeface="+mn-lt"/>
              <a:ea typeface="Arial" panose="020B0604020202020204" pitchFamily="34" charset="0"/>
            </a:endParaRPr>
          </a:p>
          <a:p>
            <a:pPr lvl="1">
              <a:lnSpc>
                <a:spcPct val="100000"/>
              </a:lnSpc>
              <a:spcBef>
                <a:spcPts val="0"/>
              </a:spcBef>
              <a:buFont typeface="Arial" panose="020B0604020202020204" pitchFamily="34" charset="0"/>
              <a:buChar char="•"/>
            </a:pPr>
            <a:r>
              <a:rPr lang="en-US" sz="2100" dirty="0">
                <a:solidFill>
                  <a:schemeClr val="bg1"/>
                </a:solidFill>
                <a:latin typeface="+mn-lt"/>
                <a:ea typeface="Arial" panose="020B0604020202020204" pitchFamily="34" charset="0"/>
              </a:rPr>
              <a:t>D</a:t>
            </a:r>
            <a:r>
              <a:rPr lang="en-US" sz="2100" dirty="0">
                <a:solidFill>
                  <a:schemeClr val="bg1"/>
                </a:solidFill>
                <a:effectLst/>
                <a:latin typeface="+mn-lt"/>
                <a:ea typeface="Arial" panose="020B0604020202020204" pitchFamily="34" charset="0"/>
              </a:rPr>
              <a:t>epressive symptoms are associated with, 1) </a:t>
            </a:r>
            <a:r>
              <a:rPr lang="en-US" sz="2100" spc="-10" dirty="0">
                <a:solidFill>
                  <a:schemeClr val="bg1"/>
                </a:solidFill>
                <a:effectLst/>
                <a:latin typeface="+mn-lt"/>
                <a:ea typeface="Calibri" panose="020F0502020204030204" pitchFamily="34" charset="0"/>
              </a:rPr>
              <a:t>higher migraine disability, 2) </a:t>
            </a:r>
            <a:r>
              <a:rPr lang="en-US" sz="2100" dirty="0">
                <a:solidFill>
                  <a:schemeClr val="bg1"/>
                </a:solidFill>
                <a:effectLst/>
                <a:latin typeface="+mn-lt"/>
                <a:ea typeface="Arial" panose="020B0604020202020204" pitchFamily="34" charset="0"/>
              </a:rPr>
              <a:t>chronic opioid therapy for migraine pain, 3) doubled healthcare costs for migraine</a:t>
            </a:r>
            <a:endParaRPr lang="en-US" sz="2100" baseline="30000" dirty="0">
              <a:solidFill>
                <a:schemeClr val="bg1"/>
              </a:solidFill>
              <a:latin typeface="+mn-lt"/>
              <a:ea typeface="Arial" panose="020B0604020202020204" pitchFamily="34" charset="0"/>
            </a:endParaRPr>
          </a:p>
          <a:p>
            <a:pPr lvl="1">
              <a:lnSpc>
                <a:spcPct val="100000"/>
              </a:lnSpc>
              <a:spcBef>
                <a:spcPts val="0"/>
              </a:spcBef>
              <a:buFont typeface="Arial" panose="020B0604020202020204" pitchFamily="34" charset="0"/>
              <a:buChar char="•"/>
            </a:pPr>
            <a:endParaRPr lang="en-US" sz="2100" baseline="30000" dirty="0">
              <a:solidFill>
                <a:schemeClr val="bg1"/>
              </a:solidFill>
              <a:latin typeface="+mn-lt"/>
            </a:endParaRPr>
          </a:p>
          <a:p>
            <a:pPr lvl="1">
              <a:lnSpc>
                <a:spcPct val="100000"/>
              </a:lnSpc>
              <a:spcBef>
                <a:spcPts val="0"/>
              </a:spcBef>
              <a:buFont typeface="Arial" panose="020B0604020202020204" pitchFamily="34" charset="0"/>
              <a:buChar char="•"/>
            </a:pPr>
            <a:r>
              <a:rPr lang="en-US" sz="2100" dirty="0">
                <a:solidFill>
                  <a:schemeClr val="bg1"/>
                </a:solidFill>
                <a:latin typeface="+mn-lt"/>
              </a:rPr>
              <a:t>Scalable </a:t>
            </a:r>
            <a:r>
              <a:rPr lang="en-US" sz="2100" dirty="0">
                <a:solidFill>
                  <a:schemeClr val="bg1"/>
                </a:solidFill>
                <a:effectLst/>
                <a:latin typeface="+mn-lt"/>
              </a:rPr>
              <a:t>treatments that address migraine disability and depressive symptoms is a major gap in migraine treatment</a:t>
            </a:r>
          </a:p>
          <a:p>
            <a:pPr lvl="1">
              <a:lnSpc>
                <a:spcPct val="100000"/>
              </a:lnSpc>
              <a:spcBef>
                <a:spcPts val="0"/>
              </a:spcBef>
              <a:buFont typeface="Arial" panose="020B0604020202020204" pitchFamily="34" charset="0"/>
              <a:buChar char="•"/>
            </a:pPr>
            <a:endParaRPr lang="en-US" sz="2100" dirty="0">
              <a:solidFill>
                <a:schemeClr val="bg1"/>
              </a:solidFill>
              <a:effectLst/>
              <a:latin typeface="Arial" panose="020B0604020202020204" pitchFamily="34" charset="0"/>
              <a:ea typeface="Arial" panose="020B0604020202020204" pitchFamily="34" charset="0"/>
            </a:endParaRPr>
          </a:p>
          <a:p>
            <a:pPr lvl="1">
              <a:lnSpc>
                <a:spcPct val="100000"/>
              </a:lnSpc>
              <a:spcBef>
                <a:spcPts val="0"/>
              </a:spcBef>
              <a:buFont typeface="Arial" panose="020B0604020202020204" pitchFamily="34" charset="0"/>
              <a:buChar char="•"/>
            </a:pPr>
            <a:r>
              <a:rPr lang="en-US" sz="2100" dirty="0">
                <a:solidFill>
                  <a:schemeClr val="bg1"/>
                </a:solidFill>
                <a:effectLst/>
                <a:latin typeface="Arial" panose="020B0604020202020204" pitchFamily="34" charset="0"/>
                <a:ea typeface="Arial" panose="020B0604020202020204" pitchFamily="34" charset="0"/>
              </a:rPr>
              <a:t>Brief Mindfulness-Based </a:t>
            </a:r>
            <a:r>
              <a:rPr lang="en-US" sz="2100" dirty="0">
                <a:solidFill>
                  <a:schemeClr val="bg1"/>
                </a:solidFill>
                <a:ea typeface="Arial" panose="020B0604020202020204" pitchFamily="34" charset="0"/>
              </a:rPr>
              <a:t>C</a:t>
            </a:r>
            <a:r>
              <a:rPr lang="en-US" sz="2100" dirty="0">
                <a:solidFill>
                  <a:schemeClr val="bg1"/>
                </a:solidFill>
                <a:effectLst/>
                <a:latin typeface="Arial" panose="020B0604020202020204" pitchFamily="34" charset="0"/>
                <a:ea typeface="Arial" panose="020B0604020202020204" pitchFamily="34" charset="0"/>
              </a:rPr>
              <a:t>ognitive </a:t>
            </a:r>
            <a:r>
              <a:rPr lang="en-US" sz="2100" dirty="0">
                <a:solidFill>
                  <a:schemeClr val="bg1"/>
                </a:solidFill>
                <a:ea typeface="Arial" panose="020B0604020202020204" pitchFamily="34" charset="0"/>
              </a:rPr>
              <a:t>T</a:t>
            </a:r>
            <a:r>
              <a:rPr lang="en-US" sz="2100" dirty="0">
                <a:solidFill>
                  <a:schemeClr val="bg1"/>
                </a:solidFill>
                <a:effectLst/>
                <a:latin typeface="Arial" panose="020B0604020202020204" pitchFamily="34" charset="0"/>
                <a:ea typeface="Arial" panose="020B0604020202020204" pitchFamily="34" charset="0"/>
              </a:rPr>
              <a:t>herapy (MBCT-Brief)</a:t>
            </a:r>
            <a:endParaRPr lang="en-US" sz="2100" baseline="30000" dirty="0">
              <a:solidFill>
                <a:schemeClr val="bg1"/>
              </a:solidFill>
              <a:ea typeface="Arial" panose="020B0604020202020204" pitchFamily="34" charset="0"/>
            </a:endParaRPr>
          </a:p>
          <a:p>
            <a:pPr lvl="1">
              <a:lnSpc>
                <a:spcPct val="100000"/>
              </a:lnSpc>
              <a:spcBef>
                <a:spcPts val="0"/>
              </a:spcBef>
              <a:buFont typeface="Arial" panose="020B0604020202020204" pitchFamily="34" charset="0"/>
              <a:buChar char="•"/>
            </a:pPr>
            <a:endParaRPr lang="en-US" sz="2100" dirty="0">
              <a:solidFill>
                <a:schemeClr val="bg1"/>
              </a:solidFill>
              <a:effectLst/>
              <a:latin typeface="Arial" panose="020B0604020202020204" pitchFamily="34" charset="0"/>
              <a:ea typeface="Arial" panose="020B0604020202020204" pitchFamily="34" charset="0"/>
            </a:endParaRPr>
          </a:p>
          <a:p>
            <a:pPr lvl="1">
              <a:lnSpc>
                <a:spcPct val="100000"/>
              </a:lnSpc>
              <a:spcBef>
                <a:spcPts val="0"/>
              </a:spcBef>
              <a:buFont typeface="Arial" panose="020B0604020202020204" pitchFamily="34" charset="0"/>
              <a:buChar char="•"/>
            </a:pPr>
            <a:r>
              <a:rPr lang="en-US" sz="2100" dirty="0">
                <a:solidFill>
                  <a:schemeClr val="bg1"/>
                </a:solidFill>
                <a:ea typeface="Arial" panose="020B0604020202020204" pitchFamily="34" charset="0"/>
              </a:rPr>
              <a:t>MBCT targets</a:t>
            </a:r>
            <a:r>
              <a:rPr lang="en-US" sz="2100" dirty="0">
                <a:solidFill>
                  <a:schemeClr val="bg1"/>
                </a:solidFill>
                <a:effectLst/>
                <a:latin typeface="Arial" panose="020B0604020202020204" pitchFamily="34" charset="0"/>
                <a:ea typeface="Arial" panose="020B0604020202020204" pitchFamily="34" charset="0"/>
              </a:rPr>
              <a:t> pain perception, pain catastrophizing, and distress tolerance involved in the maintenance of chronic pain and depression  </a:t>
            </a:r>
            <a:endParaRPr lang="en-US" sz="2100" dirty="0">
              <a:solidFill>
                <a:schemeClr val="bg1"/>
              </a:solidFill>
              <a:latin typeface="+mn-lt"/>
            </a:endParaRPr>
          </a:p>
          <a:p>
            <a:pPr marL="0" indent="0" algn="ctr">
              <a:buNone/>
            </a:pPr>
            <a:endParaRPr lang="en-US" sz="1800" dirty="0">
              <a:solidFill>
                <a:schemeClr val="bg1"/>
              </a:solidFill>
            </a:endParaRPr>
          </a:p>
        </p:txBody>
      </p:sp>
      <p:pic>
        <p:nvPicPr>
          <p:cNvPr id="4" name="Picture 3">
            <a:extLst>
              <a:ext uri="{FF2B5EF4-FFF2-40B4-BE49-F238E27FC236}">
                <a16:creationId xmlns:a16="http://schemas.microsoft.com/office/drawing/2014/main" id="{AB288FA4-FA81-B3E6-C8CB-1B14ADF4CFC2}"/>
              </a:ext>
            </a:extLst>
          </p:cNvPr>
          <p:cNvPicPr>
            <a:picLocks noChangeAspect="1"/>
          </p:cNvPicPr>
          <p:nvPr/>
        </p:nvPicPr>
        <p:blipFill>
          <a:blip r:embed="rId2"/>
          <a:stretch>
            <a:fillRect/>
          </a:stretch>
        </p:blipFill>
        <p:spPr>
          <a:xfrm>
            <a:off x="10287000" y="2300310"/>
            <a:ext cx="1455214" cy="1700984"/>
          </a:xfrm>
          <a:prstGeom prst="rect">
            <a:avLst/>
          </a:prstGeom>
        </p:spPr>
      </p:pic>
    </p:spTree>
    <p:extLst>
      <p:ext uri="{BB962C8B-B14F-4D97-AF65-F5344CB8AC3E}">
        <p14:creationId xmlns:p14="http://schemas.microsoft.com/office/powerpoint/2010/main" val="326285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C7661-9A9D-BC77-C8E5-4843B2C592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211EB-D99B-A082-6BF3-2BC978BD655E}"/>
              </a:ext>
            </a:extLst>
          </p:cNvPr>
          <p:cNvSpPr>
            <a:spLocks noGrp="1"/>
          </p:cNvSpPr>
          <p:nvPr>
            <p:ph type="title"/>
          </p:nvPr>
        </p:nvSpPr>
        <p:spPr/>
        <p:txBody>
          <a:bodyPr/>
          <a:lstStyle/>
          <a:p>
            <a:pPr marL="0" indent="0" algn="ctr">
              <a:buNone/>
            </a:pPr>
            <a:r>
              <a:rPr lang="en-US" sz="3600" b="1" dirty="0">
                <a:solidFill>
                  <a:schemeClr val="bg1"/>
                </a:solidFill>
              </a:rPr>
              <a:t>Treatment for Migraine and Mood </a:t>
            </a:r>
            <a:br>
              <a:rPr lang="en-US" sz="3600" b="1" dirty="0">
                <a:solidFill>
                  <a:schemeClr val="bg1"/>
                </a:solidFill>
              </a:rPr>
            </a:br>
            <a:r>
              <a:rPr lang="en-US" sz="3600" b="1" dirty="0">
                <a:solidFill>
                  <a:schemeClr val="bg1"/>
                </a:solidFill>
              </a:rPr>
              <a:t>(TEAM-M)</a:t>
            </a:r>
          </a:p>
        </p:txBody>
      </p:sp>
      <p:sp>
        <p:nvSpPr>
          <p:cNvPr id="3" name="Content Placeholder 2">
            <a:extLst>
              <a:ext uri="{FF2B5EF4-FFF2-40B4-BE49-F238E27FC236}">
                <a16:creationId xmlns:a16="http://schemas.microsoft.com/office/drawing/2014/main" id="{28D9FC9E-0EEE-E6B5-0F65-E6047E13400B}"/>
              </a:ext>
            </a:extLst>
          </p:cNvPr>
          <p:cNvSpPr>
            <a:spLocks noGrp="1"/>
          </p:cNvSpPr>
          <p:nvPr>
            <p:ph idx="1"/>
          </p:nvPr>
        </p:nvSpPr>
        <p:spPr/>
        <p:txBody>
          <a:bodyPr/>
          <a:lstStyle/>
          <a:p>
            <a:r>
              <a:rPr lang="en-US" sz="2800" dirty="0">
                <a:solidFill>
                  <a:srgbClr val="000000"/>
                </a:solidFill>
              </a:rPr>
              <a:t>N = 144</a:t>
            </a:r>
          </a:p>
          <a:p>
            <a:r>
              <a:rPr lang="en-US" sz="2800" dirty="0">
                <a:solidFill>
                  <a:srgbClr val="000000"/>
                </a:solidFill>
              </a:rPr>
              <a:t>3 arm RCT</a:t>
            </a:r>
          </a:p>
          <a:p>
            <a:pPr lvl="1"/>
            <a:r>
              <a:rPr lang="en-US" sz="2400" dirty="0">
                <a:solidFill>
                  <a:srgbClr val="000000"/>
                </a:solidFill>
              </a:rPr>
              <a:t>MBCT-T (Telephone)</a:t>
            </a:r>
          </a:p>
          <a:p>
            <a:pPr lvl="1"/>
            <a:r>
              <a:rPr lang="en-US" sz="2400" dirty="0">
                <a:solidFill>
                  <a:srgbClr val="000000"/>
                </a:solidFill>
              </a:rPr>
              <a:t>MBCT-V (Videoconferencing)</a:t>
            </a:r>
          </a:p>
          <a:p>
            <a:pPr lvl="1"/>
            <a:r>
              <a:rPr lang="en-US" sz="2400" dirty="0">
                <a:solidFill>
                  <a:srgbClr val="000000"/>
                </a:solidFill>
              </a:rPr>
              <a:t>EUC (Enhanced Usual Care)</a:t>
            </a:r>
          </a:p>
          <a:p>
            <a:r>
              <a:rPr lang="en-US" sz="2800" dirty="0">
                <a:solidFill>
                  <a:srgbClr val="000000"/>
                </a:solidFill>
              </a:rPr>
              <a:t>3 sites</a:t>
            </a:r>
          </a:p>
          <a:p>
            <a:pPr lvl="1"/>
            <a:r>
              <a:rPr lang="en-US" sz="2400" dirty="0">
                <a:solidFill>
                  <a:srgbClr val="000000"/>
                </a:solidFill>
              </a:rPr>
              <a:t>Cleveland Clinic</a:t>
            </a:r>
          </a:p>
          <a:p>
            <a:pPr lvl="1"/>
            <a:r>
              <a:rPr lang="en-US" sz="2400" dirty="0">
                <a:solidFill>
                  <a:srgbClr val="000000"/>
                </a:solidFill>
              </a:rPr>
              <a:t>Albert Einstein College of Medicine</a:t>
            </a:r>
          </a:p>
          <a:p>
            <a:pPr lvl="1"/>
            <a:r>
              <a:rPr lang="en-US" sz="2400" dirty="0">
                <a:solidFill>
                  <a:srgbClr val="000000"/>
                </a:solidFill>
              </a:rPr>
              <a:t>Atrium Health Wake Forest Baptist</a:t>
            </a:r>
          </a:p>
          <a:p>
            <a:r>
              <a:rPr lang="en-US" sz="2800" dirty="0">
                <a:solidFill>
                  <a:srgbClr val="000000"/>
                </a:solidFill>
              </a:rPr>
              <a:t>Primary outcomes: fidelity, feasibility, acceptability, recruitment</a:t>
            </a:r>
          </a:p>
          <a:p>
            <a:pPr marL="0" indent="0" algn="ctr">
              <a:buNone/>
            </a:pPr>
            <a:endParaRPr lang="en-US" sz="3200" dirty="0">
              <a:solidFill>
                <a:schemeClr val="bg1"/>
              </a:solidFill>
            </a:endParaRPr>
          </a:p>
        </p:txBody>
      </p:sp>
      <p:pic>
        <p:nvPicPr>
          <p:cNvPr id="5" name="Picture 4">
            <a:extLst>
              <a:ext uri="{FF2B5EF4-FFF2-40B4-BE49-F238E27FC236}">
                <a16:creationId xmlns:a16="http://schemas.microsoft.com/office/drawing/2014/main" id="{3CE901F6-C804-69E9-0B76-5580B2DD4A0B}"/>
              </a:ext>
            </a:extLst>
          </p:cNvPr>
          <p:cNvPicPr>
            <a:picLocks noChangeAspect="1"/>
          </p:cNvPicPr>
          <p:nvPr/>
        </p:nvPicPr>
        <p:blipFill>
          <a:blip r:embed="rId2"/>
          <a:stretch>
            <a:fillRect/>
          </a:stretch>
        </p:blipFill>
        <p:spPr>
          <a:xfrm>
            <a:off x="9906000" y="2468197"/>
            <a:ext cx="2044805" cy="514376"/>
          </a:xfrm>
          <a:prstGeom prst="rect">
            <a:avLst/>
          </a:prstGeom>
        </p:spPr>
      </p:pic>
      <p:pic>
        <p:nvPicPr>
          <p:cNvPr id="6" name="Picture 5">
            <a:extLst>
              <a:ext uri="{FF2B5EF4-FFF2-40B4-BE49-F238E27FC236}">
                <a16:creationId xmlns:a16="http://schemas.microsoft.com/office/drawing/2014/main" id="{A3239F0F-D2D9-40ED-427E-3E803E611C8F}"/>
              </a:ext>
            </a:extLst>
          </p:cNvPr>
          <p:cNvPicPr>
            <a:picLocks noChangeAspect="1"/>
          </p:cNvPicPr>
          <p:nvPr/>
        </p:nvPicPr>
        <p:blipFill>
          <a:blip r:embed="rId3"/>
          <a:stretch>
            <a:fillRect/>
          </a:stretch>
        </p:blipFill>
        <p:spPr>
          <a:xfrm>
            <a:off x="8382000" y="1315721"/>
            <a:ext cx="2247871" cy="612617"/>
          </a:xfrm>
          <a:prstGeom prst="rect">
            <a:avLst/>
          </a:prstGeom>
        </p:spPr>
      </p:pic>
      <p:pic>
        <p:nvPicPr>
          <p:cNvPr id="8" name="Picture 7">
            <a:extLst>
              <a:ext uri="{FF2B5EF4-FFF2-40B4-BE49-F238E27FC236}">
                <a16:creationId xmlns:a16="http://schemas.microsoft.com/office/drawing/2014/main" id="{22C9680B-E3EB-FC31-D64B-DD5051113DB0}"/>
              </a:ext>
            </a:extLst>
          </p:cNvPr>
          <p:cNvPicPr>
            <a:picLocks noChangeAspect="1"/>
          </p:cNvPicPr>
          <p:nvPr/>
        </p:nvPicPr>
        <p:blipFill>
          <a:blip r:embed="rId4"/>
          <a:stretch>
            <a:fillRect/>
          </a:stretch>
        </p:blipFill>
        <p:spPr>
          <a:xfrm>
            <a:off x="6934200" y="2505850"/>
            <a:ext cx="2020932" cy="612617"/>
          </a:xfrm>
          <a:prstGeom prst="rect">
            <a:avLst/>
          </a:prstGeom>
        </p:spPr>
      </p:pic>
    </p:spTree>
    <p:extLst>
      <p:ext uri="{BB962C8B-B14F-4D97-AF65-F5344CB8AC3E}">
        <p14:creationId xmlns:p14="http://schemas.microsoft.com/office/powerpoint/2010/main" val="3744728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702E6-5E55-4B78-95C1-4A7B44E0B6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0D0CB9-3D0F-7905-104A-9E02AB931BEF}"/>
              </a:ext>
            </a:extLst>
          </p:cNvPr>
          <p:cNvSpPr>
            <a:spLocks noGrp="1"/>
          </p:cNvSpPr>
          <p:nvPr>
            <p:ph type="title"/>
          </p:nvPr>
        </p:nvSpPr>
        <p:spPr/>
        <p:txBody>
          <a:bodyPr/>
          <a:lstStyle/>
          <a:p>
            <a:pPr marL="0" indent="0" algn="ctr">
              <a:buNone/>
            </a:pPr>
            <a:r>
              <a:rPr lang="en-US" sz="3600" b="1" dirty="0">
                <a:solidFill>
                  <a:schemeClr val="bg1"/>
                </a:solidFill>
              </a:rPr>
              <a:t>Treatment for Migraine and Mood </a:t>
            </a:r>
            <a:br>
              <a:rPr lang="en-US" sz="3600" b="1" dirty="0">
                <a:solidFill>
                  <a:schemeClr val="bg1"/>
                </a:solidFill>
              </a:rPr>
            </a:br>
            <a:r>
              <a:rPr lang="en-US" sz="3600" b="1" dirty="0">
                <a:solidFill>
                  <a:schemeClr val="bg1"/>
                </a:solidFill>
              </a:rPr>
              <a:t>(TEAM-M)</a:t>
            </a:r>
          </a:p>
        </p:txBody>
      </p:sp>
      <p:pic>
        <p:nvPicPr>
          <p:cNvPr id="6" name="Picture 5">
            <a:extLst>
              <a:ext uri="{FF2B5EF4-FFF2-40B4-BE49-F238E27FC236}">
                <a16:creationId xmlns:a16="http://schemas.microsoft.com/office/drawing/2014/main" id="{1559BE1C-ADA6-4002-0C3B-6A6BF0439BD8}"/>
              </a:ext>
            </a:extLst>
          </p:cNvPr>
          <p:cNvPicPr>
            <a:picLocks noChangeAspect="1"/>
          </p:cNvPicPr>
          <p:nvPr/>
        </p:nvPicPr>
        <p:blipFill>
          <a:blip r:embed="rId2"/>
          <a:stretch>
            <a:fillRect/>
          </a:stretch>
        </p:blipFill>
        <p:spPr>
          <a:xfrm>
            <a:off x="2362200" y="2057400"/>
            <a:ext cx="9177356" cy="3962400"/>
          </a:xfrm>
          <a:prstGeom prst="rect">
            <a:avLst/>
          </a:prstGeom>
        </p:spPr>
      </p:pic>
    </p:spTree>
    <p:extLst>
      <p:ext uri="{BB962C8B-B14F-4D97-AF65-F5344CB8AC3E}">
        <p14:creationId xmlns:p14="http://schemas.microsoft.com/office/powerpoint/2010/main" val="2687535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22868-C4D9-56AA-5526-6926D99E41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DD5F35-71E4-C780-4C20-633E4872CE05}"/>
              </a:ext>
            </a:extLst>
          </p:cNvPr>
          <p:cNvSpPr>
            <a:spLocks noGrp="1"/>
          </p:cNvSpPr>
          <p:nvPr>
            <p:ph type="title"/>
          </p:nvPr>
        </p:nvSpPr>
        <p:spPr/>
        <p:txBody>
          <a:bodyPr>
            <a:noAutofit/>
          </a:bodyPr>
          <a:lstStyle/>
          <a:p>
            <a:pPr marL="0" indent="0" algn="ctr">
              <a:buNone/>
            </a:pPr>
            <a:r>
              <a:rPr lang="en-US" sz="3600" b="1" dirty="0">
                <a:solidFill>
                  <a:schemeClr val="bg1"/>
                </a:solidFill>
              </a:rPr>
              <a:t>The LEGEND Study:</a:t>
            </a:r>
            <a:br>
              <a:rPr lang="en-US" sz="3600" b="1" dirty="0">
                <a:solidFill>
                  <a:schemeClr val="bg1"/>
                </a:solidFill>
              </a:rPr>
            </a:br>
            <a:r>
              <a:rPr lang="en-US" sz="3600" b="1" dirty="0">
                <a:solidFill>
                  <a:schemeClr val="bg1"/>
                </a:solidFill>
              </a:rPr>
              <a:t>Lifestyle Education about Nutrition for Diabetes </a:t>
            </a:r>
          </a:p>
        </p:txBody>
      </p:sp>
      <p:sp>
        <p:nvSpPr>
          <p:cNvPr id="3" name="Content Placeholder 2">
            <a:extLst>
              <a:ext uri="{FF2B5EF4-FFF2-40B4-BE49-F238E27FC236}">
                <a16:creationId xmlns:a16="http://schemas.microsoft.com/office/drawing/2014/main" id="{F7FC294F-2B13-5A6E-1241-24083BDA6C7E}"/>
              </a:ext>
            </a:extLst>
          </p:cNvPr>
          <p:cNvSpPr>
            <a:spLocks noGrp="1"/>
          </p:cNvSpPr>
          <p:nvPr>
            <p:ph idx="1"/>
          </p:nvPr>
        </p:nvSpPr>
        <p:spPr>
          <a:xfrm>
            <a:off x="838200" y="1828800"/>
            <a:ext cx="10820400" cy="4348162"/>
          </a:xfrm>
        </p:spPr>
        <p:txBody>
          <a:bodyPr/>
          <a:lstStyle/>
          <a:p>
            <a:pPr marL="0" marR="0" fontAlgn="base"/>
            <a:r>
              <a:rPr lang="en-US" sz="2400" dirty="0">
                <a:solidFill>
                  <a:schemeClr val="bg1"/>
                </a:solidFill>
                <a:effectLst/>
                <a:latin typeface="+mn-lt"/>
                <a:ea typeface="Times New Roman" panose="02020603050405020304" pitchFamily="18" charset="0"/>
              </a:rPr>
              <a:t>Type 2 diabetes is the most expensive chronic disease in the U.S.</a:t>
            </a:r>
          </a:p>
          <a:p>
            <a:pPr marL="0" marR="0" fontAlgn="base"/>
            <a:r>
              <a:rPr lang="en-US" sz="2400" dirty="0">
                <a:solidFill>
                  <a:schemeClr val="bg1"/>
                </a:solidFill>
                <a:effectLst/>
                <a:latin typeface="+mn-lt"/>
                <a:ea typeface="Times New Roman" panose="02020603050405020304" pitchFamily="18" charset="0"/>
              </a:rPr>
              <a:t>Optimal carbohydrate intake is controversial in nutritional management </a:t>
            </a:r>
          </a:p>
          <a:p>
            <a:pPr marL="0" marR="0" fontAlgn="base"/>
            <a:r>
              <a:rPr lang="en-US" sz="2400" dirty="0">
                <a:solidFill>
                  <a:schemeClr val="bg1"/>
                </a:solidFill>
                <a:effectLst/>
                <a:latin typeface="+mn-lt"/>
                <a:ea typeface="Times New Roman" panose="02020603050405020304" pitchFamily="18" charset="0"/>
              </a:rPr>
              <a:t>RCT comparing two diets for glycemic control in adults with type 2 diabetes</a:t>
            </a:r>
          </a:p>
          <a:p>
            <a:pPr marL="2516188" marR="0" indent="-454025" fontAlgn="base">
              <a:lnSpc>
                <a:spcPct val="115000"/>
              </a:lnSpc>
              <a:spcAft>
                <a:spcPts val="800"/>
              </a:spcAft>
            </a:pPr>
            <a:r>
              <a:rPr lang="en-US" sz="2400" kern="100" dirty="0">
                <a:solidFill>
                  <a:schemeClr val="bg1"/>
                </a:solidFill>
                <a:effectLst/>
                <a:latin typeface="+mn-lt"/>
                <a:ea typeface="Aptos" panose="020B0004020202020204" pitchFamily="34" charset="0"/>
                <a:cs typeface="Times New Roman" panose="02020603050405020304" pitchFamily="18" charset="0"/>
              </a:rPr>
              <a:t>NIH grant R01DK126898, Laura Saslow PhD, PI, University of Michigan, Ann Arbor (UM); Rick Hecht, MD, Site PI, University of California, San Francisco (UCSF)</a:t>
            </a:r>
          </a:p>
          <a:p>
            <a:pPr marL="2516188" marR="0" indent="-454025" fontAlgn="base">
              <a:lnSpc>
                <a:spcPct val="115000"/>
              </a:lnSpc>
              <a:spcAft>
                <a:spcPts val="800"/>
              </a:spcAft>
            </a:pPr>
            <a:r>
              <a:rPr lang="en-US" sz="2400" dirty="0">
                <a:solidFill>
                  <a:schemeClr val="bg1"/>
                </a:solidFill>
                <a:effectLst/>
                <a:latin typeface="+mn-lt"/>
                <a:ea typeface="Times New Roman" panose="02020603050405020304" pitchFamily="18" charset="0"/>
              </a:rPr>
              <a:t>ClinicalTrials.gov NCT05237128</a:t>
            </a:r>
          </a:p>
          <a:p>
            <a:pPr marL="0" marR="0" fontAlgn="base">
              <a:lnSpc>
                <a:spcPct val="115000"/>
              </a:lnSpc>
              <a:spcAft>
                <a:spcPts val="800"/>
              </a:spcAft>
            </a:pPr>
            <a:endParaRPr lang="en-US" sz="2100" dirty="0">
              <a:solidFill>
                <a:schemeClr val="bg1"/>
              </a:solidFill>
              <a:effectLst/>
              <a:latin typeface="+mn-lt"/>
              <a:ea typeface="Times New Roman" panose="02020603050405020304" pitchFamily="18" charset="0"/>
            </a:endParaRPr>
          </a:p>
          <a:p>
            <a:pPr marL="0" marR="0" fontAlgn="base">
              <a:lnSpc>
                <a:spcPct val="115000"/>
              </a:lnSpc>
              <a:spcAft>
                <a:spcPts val="800"/>
              </a:spcAft>
            </a:pPr>
            <a:endParaRPr lang="en-US" sz="2100" kern="100" dirty="0">
              <a:solidFill>
                <a:schemeClr val="bg1"/>
              </a:solidFill>
              <a:effectLst/>
              <a:latin typeface="+mn-lt"/>
              <a:ea typeface="Aptos" panose="020B0004020202020204" pitchFamily="34" charset="0"/>
              <a:cs typeface="Times New Roman" panose="02020603050405020304" pitchFamily="18" charset="0"/>
            </a:endParaRPr>
          </a:p>
          <a:p>
            <a:pPr algn="ctr"/>
            <a:endParaRPr lang="en-US" sz="2100" dirty="0">
              <a:solidFill>
                <a:schemeClr val="bg1"/>
              </a:solidFill>
              <a:latin typeface="+mn-lt"/>
            </a:endParaRPr>
          </a:p>
        </p:txBody>
      </p:sp>
      <p:pic>
        <p:nvPicPr>
          <p:cNvPr id="4" name="Picture 3">
            <a:extLst>
              <a:ext uri="{FF2B5EF4-FFF2-40B4-BE49-F238E27FC236}">
                <a16:creationId xmlns:a16="http://schemas.microsoft.com/office/drawing/2014/main" id="{2EFE6863-6730-4D8A-DF26-855A3A30B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5" y="3581400"/>
            <a:ext cx="2362200" cy="2331935"/>
          </a:xfrm>
          <a:prstGeom prst="rect">
            <a:avLst/>
          </a:prstGeom>
        </p:spPr>
      </p:pic>
    </p:spTree>
    <p:extLst>
      <p:ext uri="{BB962C8B-B14F-4D97-AF65-F5344CB8AC3E}">
        <p14:creationId xmlns:p14="http://schemas.microsoft.com/office/powerpoint/2010/main" val="4004515105"/>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0877BC"/>
      </a:accent1>
      <a:accent2>
        <a:srgbClr val="7AD0E7"/>
      </a:accent2>
      <a:accent3>
        <a:srgbClr val="F79647"/>
      </a:accent3>
      <a:accent4>
        <a:srgbClr val="F8C946"/>
      </a:accent4>
      <a:accent5>
        <a:srgbClr val="DBDBDB"/>
      </a:accent5>
      <a:accent6>
        <a:srgbClr val="1EC8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solidFill>
              <a:schemeClr val="bg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CFC88AB0351846A2D7921B0CCCD9F7" ma:contentTypeVersion="14" ma:contentTypeDescription="Create a new document." ma:contentTypeScope="" ma:versionID="c074f8d6e8b5677431a391c1289e07df">
  <xsd:schema xmlns:xsd="http://www.w3.org/2001/XMLSchema" xmlns:xs="http://www.w3.org/2001/XMLSchema" xmlns:p="http://schemas.microsoft.com/office/2006/metadata/properties" xmlns:ns2="172258fa-454a-4f2a-8be2-abd430e3b2a7" xmlns:ns3="a3daf7c8-c5e6-4ae8-94a1-7f8948a9cb2a" targetNamespace="http://schemas.microsoft.com/office/2006/metadata/properties" ma:root="true" ma:fieldsID="87e396ebb0f66ca496665e5528d22df2" ns2:_="" ns3:_="">
    <xsd:import namespace="172258fa-454a-4f2a-8be2-abd430e3b2a7"/>
    <xsd:import namespace="a3daf7c8-c5e6-4ae8-94a1-7f8948a9cb2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258fa-454a-4f2a-8be2-abd430e3b2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5323e8b-22d2-4b2a-a706-8c4ce8b05ae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daf7c8-c5e6-4ae8-94a1-7f8948a9cb2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9a58a8a-3a0d-4b35-b610-8a818dc6eefa}" ma:internalName="TaxCatchAll" ma:showField="CatchAllData" ma:web="a3daf7c8-c5e6-4ae8-94a1-7f8948a9cb2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3daf7c8-c5e6-4ae8-94a1-7f8948a9cb2a" xsi:nil="true"/>
    <lcf76f155ced4ddcb4097134ff3c332f xmlns="172258fa-454a-4f2a-8be2-abd430e3b2a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2064CB-7B20-47FF-A005-BDF898755A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258fa-454a-4f2a-8be2-abd430e3b2a7"/>
    <ds:schemaRef ds:uri="a3daf7c8-c5e6-4ae8-94a1-7f8948a9cb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3F9668-2BCA-49A8-9047-C1C483BFEDD6}">
  <ds:schemaRefs>
    <ds:schemaRef ds:uri="http://schemas.microsoft.com/office/2006/metadata/properties"/>
    <ds:schemaRef ds:uri="http://schemas.microsoft.com/office/infopath/2007/PartnerControls"/>
    <ds:schemaRef ds:uri="a3daf7c8-c5e6-4ae8-94a1-7f8948a9cb2a"/>
    <ds:schemaRef ds:uri="172258fa-454a-4f2a-8be2-abd430e3b2a7"/>
  </ds:schemaRefs>
</ds:datastoreItem>
</file>

<file path=customXml/itemProps3.xml><?xml version="1.0" encoding="utf-8"?>
<ds:datastoreItem xmlns:ds="http://schemas.openxmlformats.org/officeDocument/2006/customXml" ds:itemID="{88D440F5-370B-42A3-83D4-ED589BF293BF}">
  <ds:schemaRefs>
    <ds:schemaRef ds:uri="http://schemas.microsoft.com/sharepoint/v3/contenttype/forms"/>
  </ds:schemaRefs>
</ds:datastoreItem>
</file>

<file path=docMetadata/LabelInfo.xml><?xml version="1.0" encoding="utf-8"?>
<clbl:labelList xmlns:clbl="http://schemas.microsoft.com/office/2020/mipLabelMetadata">
  <clbl:label id="{cf7ff65a-ced6-400c-9856-fcac58ff39e8}" enabled="0" method="" siteId="{cf7ff65a-ced6-400c-9856-fcac58ff39e8}" removed="1"/>
</clbl:labelList>
</file>

<file path=docProps/app.xml><?xml version="1.0" encoding="utf-8"?>
<Properties xmlns="http://schemas.openxmlformats.org/officeDocument/2006/extended-properties" xmlns:vt="http://schemas.openxmlformats.org/officeDocument/2006/docPropsVTypes">
  <Template/>
  <TotalTime>753</TotalTime>
  <Words>1496</Words>
  <Application>Microsoft Office PowerPoint</Application>
  <PresentationFormat>Widescreen</PresentationFormat>
  <Paragraphs>160</Paragraphs>
  <Slides>24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Arial</vt:lpstr>
      <vt:lpstr>Calibri</vt:lpstr>
      <vt:lpstr>Source Sans Pro</vt:lpstr>
      <vt:lpstr>Times New Roman</vt:lpstr>
      <vt:lpstr>Verdana</vt:lpstr>
      <vt:lpstr>1_Office Theme</vt:lpstr>
      <vt:lpstr>PowerPoint Presentation</vt:lpstr>
      <vt:lpstr>Disclosure</vt:lpstr>
      <vt:lpstr>Panel Discussion Outline </vt:lpstr>
      <vt:lpstr>Learning Objectives</vt:lpstr>
      <vt:lpstr>Panelists</vt:lpstr>
      <vt:lpstr>Treatment for Migraine and Mood  (TEAM-M)</vt:lpstr>
      <vt:lpstr>Treatment for Migraine and Mood  (TEAM-M)</vt:lpstr>
      <vt:lpstr>Treatment for Migraine and Mood  (TEAM-M)</vt:lpstr>
      <vt:lpstr>The LEGEND Study: Lifestyle Education about Nutrition for Diabetes </vt:lpstr>
      <vt:lpstr>The LEGEND Study </vt:lpstr>
      <vt:lpstr>The LEGEND Study </vt:lpstr>
      <vt:lpstr>Optimizing Pain Treatment In Medical Settings Using Mindfulness (OPTIMUM)</vt:lpstr>
      <vt:lpstr>Optimizing Pain Treatment In Medical Settings Using Mindfulness (OPTIMUM)</vt:lpstr>
      <vt:lpstr>Optimizing Pain Treatment In Medical Settings Using Mindfulness (OPTIMUM)</vt:lpstr>
      <vt:lpstr>Question Topic: Recruitment and Intervention Delivery</vt:lpstr>
      <vt:lpstr>Question Topic:  Site Coordination/Management</vt:lpstr>
      <vt:lpstr>Question Topic:  Data Management</vt:lpstr>
      <vt:lpstr>Question Topic:  Regulatory/IRB</vt:lpstr>
      <vt:lpstr>Question Topic:  Regulatory/IRB</vt:lpstr>
      <vt:lpstr>Lessons Learned &amp; Suggestions for Future Study Teams</vt:lpstr>
      <vt:lpstr>Lessons Learned &amp; Suggestions for Future Study Teams</vt:lpstr>
      <vt:lpstr>Lessons Learned &amp; Suggestions for Future Study Teams</vt:lpstr>
      <vt:lpstr>Q&amp;A Session</vt:lpstr>
      <vt:lpstr>PowerPoint Presentation</vt:lpstr>
    </vt:vector>
  </TitlesOfParts>
  <Company>Cleveland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 Graph</dc:title>
  <dc:creator>Zwischenberger, Andrea</dc:creator>
  <cp:lastModifiedBy>Hill, Jacob</cp:lastModifiedBy>
  <cp:revision>49</cp:revision>
  <dcterms:created xsi:type="dcterms:W3CDTF">2014-11-21T19:31:52Z</dcterms:created>
  <dcterms:modified xsi:type="dcterms:W3CDTF">2025-02-27T15:03:08Z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1</vt:lpwstr>
  </property>
  <property fmtid="{D5CDD505-2E9C-101B-9397-08002B2CF9AE}" pid="3" name="Jive_LatestUserAccountName">
    <vt:lpwstr>229796</vt:lpwstr>
  </property>
  <property fmtid="{D5CDD505-2E9C-101B-9397-08002B2CF9AE}" pid="4" name="Jive_VersionGuid">
    <vt:lpwstr>8ae1ee5d-d0d3-4e0c-a2f9-dc0134cb60e8</vt:lpwstr>
  </property>
  <property fmtid="{D5CDD505-2E9C-101B-9397-08002B2CF9AE}" pid="5" name="Offisync_UniqueId">
    <vt:lpwstr>66832</vt:lpwstr>
  </property>
  <property fmtid="{D5CDD505-2E9C-101B-9397-08002B2CF9AE}" pid="6" name="Offisync_ProviderInitializationData">
    <vt:lpwstr>https://ccf.jiveon.com</vt:lpwstr>
  </property>
  <property fmtid="{D5CDD505-2E9C-101B-9397-08002B2CF9AE}" pid="7" name="Offisync_ServerID">
    <vt:lpwstr>94ff3ca2-daf8-4129-9cc9-1304a8c91b48</vt:lpwstr>
  </property>
  <property fmtid="{D5CDD505-2E9C-101B-9397-08002B2CF9AE}" pid="8" name="ContentTypeId">
    <vt:lpwstr>0x0101006CCFC88AB0351846A2D7921B0CCCD9F7</vt:lpwstr>
  </property>
  <property fmtid="{D5CDD505-2E9C-101B-9397-08002B2CF9AE}" pid="9" name="MediaServiceImageTags">
    <vt:lpwstr/>
  </property>
</Properties>
</file>